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tags/tag12.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2.xml" ContentType="application/vnd.openxmlformats-officedocument.theme+xml"/>
  <Override PartName="/ppt/tags/tag16.xml" ContentType="application/vnd.openxmlformats-officedocument.presentationml.tags+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696" r:id="rId6"/>
    <p:sldMasterId id="2147483719" r:id="rId7"/>
    <p:sldMasterId id="2147483769" r:id="rId8"/>
    <p:sldMasterId id="2147483797" r:id="rId9"/>
    <p:sldMasterId id="2147483826" r:id="rId10"/>
    <p:sldMasterId id="2147483839" r:id="rId11"/>
    <p:sldMasterId id="2147483876" r:id="rId12"/>
    <p:sldMasterId id="2147483902" r:id="rId13"/>
    <p:sldMasterId id="2147483942" r:id="rId14"/>
    <p:sldMasterId id="2147483962" r:id="rId15"/>
  </p:sldMasterIdLst>
  <p:notesMasterIdLst>
    <p:notesMasterId r:id="rId33"/>
  </p:notesMasterIdLst>
  <p:handoutMasterIdLst>
    <p:handoutMasterId r:id="rId34"/>
  </p:handoutMasterIdLst>
  <p:sldIdLst>
    <p:sldId id="270" r:id="rId16"/>
    <p:sldId id="524" r:id="rId17"/>
    <p:sldId id="480" r:id="rId18"/>
    <p:sldId id="485" r:id="rId19"/>
    <p:sldId id="563" r:id="rId20"/>
    <p:sldId id="577" r:id="rId21"/>
    <p:sldId id="578" r:id="rId22"/>
    <p:sldId id="586" r:id="rId23"/>
    <p:sldId id="579" r:id="rId24"/>
    <p:sldId id="567" r:id="rId25"/>
    <p:sldId id="564" r:id="rId26"/>
    <p:sldId id="587" r:id="rId27"/>
    <p:sldId id="565" r:id="rId28"/>
    <p:sldId id="581" r:id="rId29"/>
    <p:sldId id="568" r:id="rId30"/>
    <p:sldId id="584" r:id="rId31"/>
    <p:sldId id="55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336600"/>
    <a:srgbClr val="AFE5FD"/>
    <a:srgbClr val="0072C6"/>
    <a:srgbClr val="FFFF81"/>
    <a:srgbClr val="FFFFFF"/>
    <a:srgbClr val="FFFF00"/>
    <a:srgbClr val="FF9933"/>
    <a:srgbClr val="58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89" autoAdjust="0"/>
    <p:restoredTop sz="93049" autoAdjust="0"/>
  </p:normalViewPr>
  <p:slideViewPr>
    <p:cSldViewPr snapToGrid="0">
      <p:cViewPr varScale="1">
        <p:scale>
          <a:sx n="68" d="100"/>
          <a:sy n="68" d="100"/>
        </p:scale>
        <p:origin x="532" y="52"/>
      </p:cViewPr>
      <p:guideLst/>
    </p:cSldViewPr>
  </p:slideViewPr>
  <p:notesTextViewPr>
    <p:cViewPr>
      <p:scale>
        <a:sx n="125" d="100"/>
        <a:sy n="125" d="100"/>
      </p:scale>
      <p:origin x="0" y="0"/>
    </p:cViewPr>
  </p:notesTextViewPr>
  <p:sorterViewPr>
    <p:cViewPr>
      <p:scale>
        <a:sx n="100" d="100"/>
        <a:sy n="100" d="100"/>
      </p:scale>
      <p:origin x="0" y="-1468"/>
    </p:cViewPr>
  </p:sorterViewPr>
  <p:notesViewPr>
    <p:cSldViewPr snapToGrid="0">
      <p:cViewPr varScale="1">
        <p:scale>
          <a:sx n="70" d="100"/>
          <a:sy n="70" d="100"/>
        </p:scale>
        <p:origin x="270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8ABB56-5163-4BA8-91D8-049DBB98F159}" type="datetimeFigureOut">
              <a:rPr lang="en-US" smtClean="0"/>
              <a:t>6/13/2017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9752DB-8950-422C-AA25-7A7A86730C18}" type="slidenum">
              <a:rPr lang="en-US" smtClean="0"/>
              <a:t>‹#›</a:t>
            </a:fld>
            <a:endParaRPr lang="en-US"/>
          </a:p>
        </p:txBody>
      </p:sp>
    </p:spTree>
    <p:extLst>
      <p:ext uri="{BB962C8B-B14F-4D97-AF65-F5344CB8AC3E}">
        <p14:creationId xmlns:p14="http://schemas.microsoft.com/office/powerpoint/2010/main" val="3545160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66D0C-6AE5-47FB-BDAA-72FA7B1BDEDE}" type="datetimeFigureOut">
              <a:rPr lang="en-US" smtClean="0"/>
              <a:t>6/13/2017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206E8-6CA3-4263-A951-AE509195533D}" type="slidenum">
              <a:rPr lang="en-US" smtClean="0"/>
              <a:t>‹#›</a:t>
            </a:fld>
            <a:endParaRPr lang="en-US"/>
          </a:p>
        </p:txBody>
      </p:sp>
    </p:spTree>
    <p:extLst>
      <p:ext uri="{BB962C8B-B14F-4D97-AF65-F5344CB8AC3E}">
        <p14:creationId xmlns:p14="http://schemas.microsoft.com/office/powerpoint/2010/main" val="1849495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a:t>
            </a:fld>
            <a:endParaRPr lang="en-US"/>
          </a:p>
        </p:txBody>
      </p:sp>
    </p:spTree>
    <p:extLst>
      <p:ext uri="{BB962C8B-B14F-4D97-AF65-F5344CB8AC3E}">
        <p14:creationId xmlns:p14="http://schemas.microsoft.com/office/powerpoint/2010/main" val="2027762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10</a:t>
            </a:fld>
            <a:endParaRPr lang="en-US"/>
          </a:p>
        </p:txBody>
      </p:sp>
    </p:spTree>
    <p:extLst>
      <p:ext uri="{BB962C8B-B14F-4D97-AF65-F5344CB8AC3E}">
        <p14:creationId xmlns:p14="http://schemas.microsoft.com/office/powerpoint/2010/main" val="124209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11</a:t>
            </a:fld>
            <a:endParaRPr lang="en-US"/>
          </a:p>
        </p:txBody>
      </p:sp>
    </p:spTree>
    <p:extLst>
      <p:ext uri="{BB962C8B-B14F-4D97-AF65-F5344CB8AC3E}">
        <p14:creationId xmlns:p14="http://schemas.microsoft.com/office/powerpoint/2010/main" val="1858234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12</a:t>
            </a:fld>
            <a:endParaRPr lang="en-US"/>
          </a:p>
        </p:txBody>
      </p:sp>
    </p:spTree>
    <p:extLst>
      <p:ext uri="{BB962C8B-B14F-4D97-AF65-F5344CB8AC3E}">
        <p14:creationId xmlns:p14="http://schemas.microsoft.com/office/powerpoint/2010/main" val="212298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13</a:t>
            </a:fld>
            <a:endParaRPr lang="en-US"/>
          </a:p>
        </p:txBody>
      </p:sp>
    </p:spTree>
    <p:extLst>
      <p:ext uri="{BB962C8B-B14F-4D97-AF65-F5344CB8AC3E}">
        <p14:creationId xmlns:p14="http://schemas.microsoft.com/office/powerpoint/2010/main" val="3768247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14</a:t>
            </a:fld>
            <a:endParaRPr lang="en-US"/>
          </a:p>
        </p:txBody>
      </p:sp>
    </p:spTree>
    <p:extLst>
      <p:ext uri="{BB962C8B-B14F-4D97-AF65-F5344CB8AC3E}">
        <p14:creationId xmlns:p14="http://schemas.microsoft.com/office/powerpoint/2010/main" val="191426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15</a:t>
            </a:fld>
            <a:endParaRPr lang="en-US"/>
          </a:p>
        </p:txBody>
      </p:sp>
    </p:spTree>
    <p:extLst>
      <p:ext uri="{BB962C8B-B14F-4D97-AF65-F5344CB8AC3E}">
        <p14:creationId xmlns:p14="http://schemas.microsoft.com/office/powerpoint/2010/main" val="1010986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16</a:t>
            </a:fld>
            <a:endParaRPr lang="en-US"/>
          </a:p>
        </p:txBody>
      </p:sp>
    </p:spTree>
    <p:extLst>
      <p:ext uri="{BB962C8B-B14F-4D97-AF65-F5344CB8AC3E}">
        <p14:creationId xmlns:p14="http://schemas.microsoft.com/office/powerpoint/2010/main" val="2741741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206E8-6CA3-4263-A951-AE5091955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748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2</a:t>
            </a:fld>
            <a:endParaRPr lang="en-US"/>
          </a:p>
        </p:txBody>
      </p:sp>
    </p:spTree>
    <p:extLst>
      <p:ext uri="{BB962C8B-B14F-4D97-AF65-F5344CB8AC3E}">
        <p14:creationId xmlns:p14="http://schemas.microsoft.com/office/powerpoint/2010/main" val="1266282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2651794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a:t>
            </a:fld>
            <a:endParaRPr lang="en-US"/>
          </a:p>
        </p:txBody>
      </p:sp>
    </p:spTree>
    <p:extLst>
      <p:ext uri="{BB962C8B-B14F-4D97-AF65-F5344CB8AC3E}">
        <p14:creationId xmlns:p14="http://schemas.microsoft.com/office/powerpoint/2010/main" val="1802557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5</a:t>
            </a:fld>
            <a:endParaRPr lang="en-US"/>
          </a:p>
        </p:txBody>
      </p:sp>
    </p:spTree>
    <p:extLst>
      <p:ext uri="{BB962C8B-B14F-4D97-AF65-F5344CB8AC3E}">
        <p14:creationId xmlns:p14="http://schemas.microsoft.com/office/powerpoint/2010/main" val="851974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6</a:t>
            </a:fld>
            <a:endParaRPr lang="en-US"/>
          </a:p>
        </p:txBody>
      </p:sp>
    </p:spTree>
    <p:extLst>
      <p:ext uri="{BB962C8B-B14F-4D97-AF65-F5344CB8AC3E}">
        <p14:creationId xmlns:p14="http://schemas.microsoft.com/office/powerpoint/2010/main" val="1143463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7</a:t>
            </a:fld>
            <a:endParaRPr lang="en-US"/>
          </a:p>
        </p:txBody>
      </p:sp>
    </p:spTree>
    <p:extLst>
      <p:ext uri="{BB962C8B-B14F-4D97-AF65-F5344CB8AC3E}">
        <p14:creationId xmlns:p14="http://schemas.microsoft.com/office/powerpoint/2010/main" val="2730682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8</a:t>
            </a:fld>
            <a:endParaRPr lang="en-US"/>
          </a:p>
        </p:txBody>
      </p:sp>
    </p:spTree>
    <p:extLst>
      <p:ext uri="{BB962C8B-B14F-4D97-AF65-F5344CB8AC3E}">
        <p14:creationId xmlns:p14="http://schemas.microsoft.com/office/powerpoint/2010/main" val="6930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9</a:t>
            </a:fld>
            <a:endParaRPr lang="en-US"/>
          </a:p>
        </p:txBody>
      </p:sp>
    </p:spTree>
    <p:extLst>
      <p:ext uri="{BB962C8B-B14F-4D97-AF65-F5344CB8AC3E}">
        <p14:creationId xmlns:p14="http://schemas.microsoft.com/office/powerpoint/2010/main" val="2021983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jpg"/><Relationship Id="rId1" Type="http://schemas.openxmlformats.org/officeDocument/2006/relationships/slideMaster" Target="../slideMasters/slideMaster6.xml"/><Relationship Id="rId4" Type="http://schemas.openxmlformats.org/officeDocument/2006/relationships/image" Target="../media/image33.JP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5.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6.jp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6.xml"/><Relationship Id="rId1" Type="http://schemas.openxmlformats.org/officeDocument/2006/relationships/vmlDrawing" Target="../drawings/vmlDrawing10.vml"/><Relationship Id="rId5" Type="http://schemas.openxmlformats.org/officeDocument/2006/relationships/image" Target="../media/image26.emf"/><Relationship Id="rId4" Type="http://schemas.openxmlformats.org/officeDocument/2006/relationships/oleObject" Target="../embeddings/oleObject10.bin"/></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5.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337668610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70659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125866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79536158"/>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r" defTabSz="913924" fontAlgn="base">
              <a:spcBef>
                <a:spcPct val="0"/>
              </a:spcBef>
              <a:spcAft>
                <a:spcPct val="0"/>
              </a:spcAft>
            </a:pPr>
            <a:endParaRPr lang="en-US" sz="1800" dirty="0">
              <a:solidFill>
                <a:srgbClr val="FFFFFF"/>
              </a:solidFill>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r>
              <a:rPr lang="en-US" sz="300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0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3218092489"/>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430002" y="6477875"/>
            <a:ext cx="761998" cy="380126"/>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25420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09078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BD7BDA-AD4D-4E13-8CC7-6D2E7B2B0195}" type="datetimeFigureOut">
              <a:rPr lang="en-US" smtClean="0"/>
              <a:t>6/13/2017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BADB3-2CAF-4F8D-A979-31A1D67875BA}" type="slidenum">
              <a:rPr lang="en-US" smtClean="0"/>
              <a:t>‹#›</a:t>
            </a:fld>
            <a:endParaRPr lang="en-US"/>
          </a:p>
        </p:txBody>
      </p:sp>
    </p:spTree>
    <p:extLst>
      <p:ext uri="{BB962C8B-B14F-4D97-AF65-F5344CB8AC3E}">
        <p14:creationId xmlns:p14="http://schemas.microsoft.com/office/powerpoint/2010/main" val="26409857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93117930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476778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87703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7884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5731137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82561093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0672376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2667427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245329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653596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1809011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66211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7860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2003372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7808632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22397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29997078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49369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1708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cSld name="Session Title Slide">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5033819" y="3274173"/>
            <a:ext cx="6833627" cy="942209"/>
          </a:xfrm>
          <a:prstGeom prst="rect">
            <a:avLst/>
          </a:prstGeom>
        </p:spPr>
        <p:txBody>
          <a:bodyPr vert="horz" lIns="91440" tIns="45720" rIns="91440" bIns="45720" rtlCol="0" anchor="b" anchorCtr="0">
            <a:noAutofit/>
          </a:bodyPr>
          <a:lstStyle>
            <a:lvl1pPr algn="l">
              <a:defRPr lang="en-US" sz="5333" b="0" dirty="0">
                <a:solidFill>
                  <a:schemeClr val="tx2"/>
                </a:solidFill>
                <a:latin typeface="+mj-lt"/>
                <a:cs typeface="Segoe UI Light"/>
              </a:defRPr>
            </a:lvl1pPr>
          </a:lstStyle>
          <a:p>
            <a:pPr marL="0" lvl="0"/>
            <a:r>
              <a:rPr lang="en-CA" dirty="0"/>
              <a:t>Session Title</a:t>
            </a:r>
            <a:endParaRPr lang="en-US" dirty="0"/>
          </a:p>
        </p:txBody>
      </p:sp>
      <p:sp>
        <p:nvSpPr>
          <p:cNvPr id="21" name="Subtitle 2"/>
          <p:cNvSpPr>
            <a:spLocks noGrp="1"/>
          </p:cNvSpPr>
          <p:nvPr>
            <p:ph type="subTitle" idx="1" hasCustomPrompt="1"/>
          </p:nvPr>
        </p:nvSpPr>
        <p:spPr>
          <a:xfrm>
            <a:off x="5034260" y="4212210"/>
            <a:ext cx="6834670" cy="604977"/>
          </a:xfrm>
          <a:prstGeom prst="rect">
            <a:avLst/>
          </a:prstGeom>
        </p:spPr>
        <p:txBody>
          <a:bodyPr vert="horz" lIns="91440" tIns="45720" rIns="91440" bIns="45720" rtlCol="0" anchor="t">
            <a:noAutofit/>
          </a:bodyPr>
          <a:lstStyle>
            <a:lvl1pPr algn="l">
              <a:defRPr lang="en-US" dirty="0">
                <a:solidFill>
                  <a:schemeClr val="accent1"/>
                </a:solidFill>
                <a:latin typeface="+mn-lt"/>
                <a:cs typeface="Segoe UI Light"/>
              </a:defRPr>
            </a:lvl1pPr>
          </a:lstStyle>
          <a:p>
            <a:pPr lvl="0"/>
            <a:r>
              <a:rPr lang="en-CA" dirty="0"/>
              <a:t>Subtitle</a:t>
            </a:r>
            <a:endParaRPr lang="en-US" dirty="0"/>
          </a:p>
        </p:txBody>
      </p:sp>
      <p:pic>
        <p:nvPicPr>
          <p:cNvPr id="10"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26434221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8" name="Text Placeholder 2"/>
          <p:cNvSpPr>
            <a:spLocks noGrp="1"/>
          </p:cNvSpPr>
          <p:nvPr>
            <p:ph idx="1" hasCustomPrompt="1"/>
          </p:nvPr>
        </p:nvSpPr>
        <p:spPr>
          <a:xfrm>
            <a:off x="579512" y="1816517"/>
            <a:ext cx="10972800" cy="4201282"/>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24" indent="-457124">
              <a:buClr>
                <a:schemeClr val="accent4"/>
              </a:buClr>
              <a:buFont typeface="Arial"/>
              <a:buChar char="•"/>
              <a:defRPr>
                <a:solidFill>
                  <a:schemeClr val="tx1">
                    <a:lumMod val="75000"/>
                    <a:lumOff val="25000"/>
                  </a:schemeClr>
                </a:solidFill>
                <a:latin typeface="+mn-lt"/>
              </a:defRPr>
            </a:lvl2pPr>
            <a:lvl3pPr marL="850757" indent="-457124">
              <a:buClr>
                <a:schemeClr val="accent4"/>
              </a:buClr>
              <a:buFont typeface="Arial"/>
              <a:buChar char="•"/>
              <a:defRPr sz="2400" b="0">
                <a:solidFill>
                  <a:srgbClr val="0084CC"/>
                </a:solidFill>
                <a:latin typeface="+mn-lt"/>
              </a:defRPr>
            </a:lvl3pPr>
            <a:lvl4pPr marL="1229578" indent="-457124">
              <a:buClr>
                <a:schemeClr val="accent4"/>
              </a:buClr>
              <a:buFont typeface="Arial"/>
              <a:buChar char="•"/>
              <a:defRPr>
                <a:solidFill>
                  <a:schemeClr val="tx1">
                    <a:lumMod val="75000"/>
                    <a:lumOff val="25000"/>
                  </a:schemeClr>
                </a:solidFill>
                <a:latin typeface="+mn-lt"/>
              </a:defRPr>
            </a:lvl4pPr>
            <a:lvl5pPr marL="1585119" indent="-457124">
              <a:buClr>
                <a:schemeClr val="accent4"/>
              </a:buClr>
              <a:buFont typeface="Arial"/>
              <a:buChar char="•"/>
              <a:defRPr>
                <a:solidFill>
                  <a:schemeClr val="tx1">
                    <a:lumMod val="75000"/>
                    <a:lumOff val="25000"/>
                  </a:schemeClr>
                </a:solidFill>
                <a:latin typeface="+mn-lt"/>
              </a:defRPr>
            </a:lvl5pPr>
          </a:lstStyle>
          <a:p>
            <a:pPr marL="393634" lvl="2" indent="-393634">
              <a:buNone/>
            </a:pPr>
            <a:r>
              <a:rPr lang="en-US" sz="3200" dirty="0">
                <a:solidFill>
                  <a:schemeClr val="accent4"/>
                </a:solidFill>
              </a:rPr>
              <a:t>Heading One Style </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dirty="0">
              <a:solidFill>
                <a:schemeClr val="tx1">
                  <a:lumMod val="65000"/>
                  <a:lumOff val="35000"/>
                </a:schemeClr>
              </a:solidFill>
            </a:endParaRPr>
          </a:p>
          <a:p>
            <a:pPr marL="393634" lvl="2" indent="-393634">
              <a:buNone/>
            </a:pPr>
            <a:r>
              <a:rPr lang="en-US" sz="2666" dirty="0">
                <a:solidFill>
                  <a:schemeClr val="accent6"/>
                </a:solidFill>
              </a:rPr>
              <a:t>Heading Two Style</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sz="2666" dirty="0">
              <a:solidFill>
                <a:schemeClr val="accent3"/>
              </a:solidFill>
            </a:endParaRPr>
          </a:p>
          <a:p>
            <a:pPr marL="393634" lvl="2" indent="-393634">
              <a:buNone/>
            </a:pPr>
            <a:r>
              <a:rPr lang="en-US" b="1" dirty="0">
                <a:solidFill>
                  <a:schemeClr val="accent1"/>
                </a:solidFill>
              </a:rPr>
              <a:t>HEADING THREE STYLE</a:t>
            </a:r>
          </a:p>
          <a:p>
            <a:pPr marL="393634" lvl="2" indent="-393634">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79390391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3" name="Title 2"/>
          <p:cNvSpPr>
            <a:spLocks noGrp="1"/>
          </p:cNvSpPr>
          <p:nvPr>
            <p:ph type="title"/>
          </p:nvPr>
        </p:nvSpPr>
        <p:spPr/>
        <p:txBody>
          <a:bodyPr/>
          <a:lstStyle/>
          <a:p>
            <a:r>
              <a:rPr lang="en-US"/>
              <a:t>Click to edit Master title style</a:t>
            </a:r>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31039753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9568"/>
          <a:stretch/>
        </p:blipFill>
        <p:spPr>
          <a:xfrm>
            <a:off x="0" y="5464848"/>
            <a:ext cx="12192000" cy="140331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272937" y="6152124"/>
            <a:ext cx="1366579" cy="292782"/>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04343" y="3462"/>
            <a:ext cx="8187658" cy="5457081"/>
          </a:xfrm>
          <a:prstGeom prst="rect">
            <a:avLst/>
          </a:prstGeom>
        </p:spPr>
      </p:pic>
      <p:sp>
        <p:nvSpPr>
          <p:cNvPr id="13" name="Title 3"/>
          <p:cNvSpPr>
            <a:spLocks noGrp="1"/>
          </p:cNvSpPr>
          <p:nvPr>
            <p:ph type="ctrTitle"/>
          </p:nvPr>
        </p:nvSpPr>
        <p:spPr>
          <a:xfrm>
            <a:off x="343941" y="1888065"/>
            <a:ext cx="3212189" cy="942209"/>
          </a:xfrm>
        </p:spPr>
        <p:txBody>
          <a:bodyPr/>
          <a:lstStyle/>
          <a:p>
            <a:r>
              <a:rPr lang="en-US" dirty="0">
                <a:solidFill>
                  <a:schemeClr val="bg2"/>
                </a:solidFill>
              </a:rPr>
              <a:t> Q&amp;A</a:t>
            </a:r>
          </a:p>
        </p:txBody>
      </p:sp>
    </p:spTree>
    <p:extLst>
      <p:ext uri="{BB962C8B-B14F-4D97-AF65-F5344CB8AC3E}">
        <p14:creationId xmlns:p14="http://schemas.microsoft.com/office/powerpoint/2010/main" val="313899632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alphaModFix amt="46000"/>
            <a:extLst>
              <a:ext uri="{28A0092B-C50C-407E-A947-70E740481C1C}">
                <a14:useLocalDpi xmlns:a14="http://schemas.microsoft.com/office/drawing/2010/main"/>
              </a:ext>
            </a:extLst>
          </a:blip>
          <a:stretch>
            <a:fillRect/>
          </a:stretch>
        </p:blipFill>
        <p:spPr>
          <a:xfrm>
            <a:off x="0" y="1"/>
            <a:ext cx="12190271" cy="6846277"/>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1" y="0"/>
            <a:ext cx="12190271" cy="6858000"/>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11297068"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271075"/>
            <a:ext cx="11297069" cy="1511895"/>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3"/>
          <a:stretch>
            <a:fillRect/>
          </a:stretch>
        </p:blipFill>
        <p:spPr>
          <a:xfrm>
            <a:off x="429547" y="451206"/>
            <a:ext cx="1636432" cy="352286"/>
          </a:xfrm>
          <a:prstGeom prst="rect">
            <a:avLst/>
          </a:prstGeom>
        </p:spPr>
      </p:pic>
    </p:spTree>
    <p:extLst>
      <p:ext uri="{BB962C8B-B14F-4D97-AF65-F5344CB8AC3E}">
        <p14:creationId xmlns:p14="http://schemas.microsoft.com/office/powerpoint/2010/main" val="2432831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556514"/>
            <a:ext cx="6365239"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838493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85432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01342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618774"/>
            <a:ext cx="5070403"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299809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08405276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1317416"/>
            <a:ext cx="11504430" cy="899665"/>
          </a:xfrm>
        </p:spPr>
        <p:txBody>
          <a:bodyPr/>
          <a:lstStyle>
            <a:lvl1pPr>
              <a:defRPr sz="3921">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344401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5666707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13005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5992664"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9034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t="984" b="984"/>
          <a:stretch/>
        </p:blipFill>
        <p:spPr>
          <a:xfrm>
            <a:off x="-1" y="0"/>
            <a:ext cx="12190271" cy="6858000"/>
          </a:xfrm>
          <a:prstGeom prst="rect">
            <a:avLst/>
          </a:prstGeom>
        </p:spPr>
      </p:pic>
      <p:sp>
        <p:nvSpPr>
          <p:cNvPr id="2" name="Rectangle 1"/>
          <p:cNvSpPr/>
          <p:nvPr userDrawn="1"/>
        </p:nvSpPr>
        <p:spPr bwMode="auto">
          <a:xfrm>
            <a:off x="269239" y="1635876"/>
            <a:ext cx="6274974" cy="3586208"/>
          </a:xfrm>
          <a:prstGeom prst="rect">
            <a:avLst/>
          </a:prstGeom>
          <a:solidFill>
            <a:srgbClr val="5C2D9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635890"/>
            <a:ext cx="6276530" cy="1793104"/>
          </a:xfrm>
          <a:noFill/>
        </p:spPr>
        <p:txBody>
          <a:bodyPr lIns="146304" tIns="91440" rIns="146304" bIns="91440" anchor="t" anchorCtr="0"/>
          <a:lstStyle>
            <a:lvl1pPr>
              <a:defRPr sz="5294" spc="-98"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428974"/>
            <a:ext cx="6276530" cy="1789991"/>
          </a:xfrm>
        </p:spPr>
        <p:txBody>
          <a:bodyPr tIns="109728" bIns="109728">
            <a:noAutofit/>
          </a:bodyPr>
          <a:lstStyle>
            <a:lvl1pPr marL="0" indent="0">
              <a:spcBef>
                <a:spcPts val="0"/>
              </a:spcBef>
              <a:buNone/>
              <a:defRPr sz="3137">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invGray">
          <a:xfrm>
            <a:off x="448585" y="470411"/>
            <a:ext cx="1792850" cy="384109"/>
          </a:xfrm>
          <a:prstGeom prst="rect">
            <a:avLst/>
          </a:prstGeom>
        </p:spPr>
      </p:pic>
    </p:spTree>
    <p:extLst>
      <p:ext uri="{BB962C8B-B14F-4D97-AF65-F5344CB8AC3E}">
        <p14:creationId xmlns:p14="http://schemas.microsoft.com/office/powerpoint/2010/main" val="1660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8585" y="470067"/>
            <a:ext cx="1792850" cy="386208"/>
          </a:xfrm>
          <a:prstGeom prst="rect">
            <a:avLst/>
          </a:prstGeom>
        </p:spPr>
      </p:pic>
    </p:spTree>
    <p:extLst>
      <p:ext uri="{BB962C8B-B14F-4D97-AF65-F5344CB8AC3E}">
        <p14:creationId xmlns:p14="http://schemas.microsoft.com/office/powerpoint/2010/main" val="1493160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84032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66032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38959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54921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4436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242294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2393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79369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224560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9147745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317508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365317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47973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2280777" y="1004468"/>
            <a:ext cx="9492580" cy="5562223"/>
            <a:chOff x="1235636" y="385352"/>
            <a:chExt cx="10773801" cy="6312065"/>
          </a:xfrm>
        </p:grpSpPr>
        <p:pic>
          <p:nvPicPr>
            <p:cNvPr id="33" name="Picture 32"/>
            <p:cNvPicPr>
              <a:picLocks noChangeAspect="1"/>
            </p:cNvPicPr>
            <p:nvPr userDrawn="1"/>
          </p:nvPicPr>
          <p:blipFill>
            <a:blip r:embed="rId2"/>
            <a:stretch>
              <a:fillRect/>
            </a:stretch>
          </p:blipFill>
          <p:spPr>
            <a:xfrm>
              <a:off x="1235636" y="385352"/>
              <a:ext cx="10773801" cy="6312065"/>
            </a:xfrm>
            <a:prstGeom prst="rect">
              <a:avLst/>
            </a:prstGeom>
          </p:spPr>
        </p:pic>
        <p:sp>
          <p:nvSpPr>
            <p:cNvPr id="5" name="Oval 4"/>
            <p:cNvSpPr/>
            <p:nvPr userDrawn="1"/>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Oval 5"/>
            <p:cNvSpPr/>
            <p:nvPr userDrawn="1"/>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Oval 6"/>
            <p:cNvSpPr/>
            <p:nvPr userDrawn="1"/>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p:cNvSpPr/>
            <p:nvPr userDrawn="1"/>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p:cNvSpPr/>
            <p:nvPr userDrawn="1"/>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Oval 9"/>
            <p:cNvSpPr/>
            <p:nvPr userDrawn="1"/>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p:cNvSpPr/>
            <p:nvPr userDrawn="1"/>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p:cNvSpPr/>
            <p:nvPr userDrawn="1"/>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Oval 12"/>
            <p:cNvSpPr/>
            <p:nvPr userDrawn="1"/>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13"/>
            <p:cNvSpPr/>
            <p:nvPr userDrawn="1"/>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p:cNvSpPr/>
            <p:nvPr userDrawn="1"/>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p:cNvSpPr/>
            <p:nvPr userDrawn="1"/>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p:cNvSpPr/>
            <p:nvPr userDrawn="1"/>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Oval 17"/>
            <p:cNvSpPr/>
            <p:nvPr userDrawn="1"/>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Oval 18"/>
            <p:cNvSpPr/>
            <p:nvPr userDrawn="1"/>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userDrawn="1"/>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userDrawn="1"/>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userDrawn="1"/>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p:cNvSpPr/>
            <p:nvPr userDrawn="1"/>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p:cNvSpPr/>
            <p:nvPr userDrawn="1"/>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p:cNvSpPr/>
            <p:nvPr userDrawn="1"/>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p:cNvSpPr/>
            <p:nvPr userDrawn="1"/>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p:cNvSpPr/>
            <p:nvPr userDrawn="1"/>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p:cNvSpPr/>
            <p:nvPr userDrawn="1"/>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p:cNvSpPr/>
            <p:nvPr userDrawn="1"/>
          </p:nvSpPr>
          <p:spPr bwMode="auto">
            <a:xfrm>
              <a:off x="6035004" y="187543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p:cNvSpPr/>
            <p:nvPr userDrawn="1"/>
          </p:nvSpPr>
          <p:spPr bwMode="auto">
            <a:xfrm>
              <a:off x="6366601" y="191354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p:cNvSpPr/>
            <p:nvPr userDrawn="1"/>
          </p:nvSpPr>
          <p:spPr bwMode="auto">
            <a:xfrm>
              <a:off x="6275861" y="224979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31"/>
            <p:cNvSpPr/>
            <p:nvPr userDrawn="1"/>
          </p:nvSpPr>
          <p:spPr bwMode="auto">
            <a:xfrm>
              <a:off x="6234920" y="182365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44795393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23222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02377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4867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16112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061307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260020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262782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3604418360"/>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49151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7770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56623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Engage your customer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4" name="Group 3"/>
          <p:cNvGrpSpPr/>
          <p:nvPr userDrawn="1"/>
        </p:nvGrpSpPr>
        <p:grpSpPr>
          <a:xfrm>
            <a:off x="-1" y="3609474"/>
            <a:ext cx="4896853" cy="2830170"/>
            <a:chOff x="0" y="4451684"/>
            <a:chExt cx="2834640" cy="1638300"/>
          </a:xfrm>
        </p:grpSpPr>
        <p:sp>
          <p:nvSpPr>
            <p:cNvPr id="5" name="Rectangle 4"/>
            <p:cNvSpPr/>
            <p:nvPr/>
          </p:nvSpPr>
          <p:spPr>
            <a:xfrm>
              <a:off x="0" y="4451684"/>
              <a:ext cx="2834640" cy="16383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7" name="Group 6"/>
            <p:cNvGrpSpPr/>
            <p:nvPr/>
          </p:nvGrpSpPr>
          <p:grpSpPr>
            <a:xfrm>
              <a:off x="1899914" y="5270834"/>
              <a:ext cx="724256" cy="624848"/>
              <a:chOff x="2138363" y="4405313"/>
              <a:chExt cx="971550" cy="838200"/>
            </a:xfrm>
            <a:solidFill>
              <a:srgbClr val="A22C01"/>
            </a:solidFill>
          </p:grpSpPr>
          <p:sp>
            <p:nvSpPr>
              <p:cNvPr id="8" name="Freeform 5"/>
              <p:cNvSpPr>
                <a:spLocks noEditPoints="1"/>
              </p:cNvSpPr>
              <p:nvPr/>
            </p:nvSpPr>
            <p:spPr bwMode="auto">
              <a:xfrm>
                <a:off x="2400300" y="447833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p:nvSpPr>
            <p:spPr bwMode="auto">
              <a:xfrm>
                <a:off x="2138363" y="440531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9702598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mpower your employee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053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7" name="Group 16"/>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6" name="Group 15"/>
            <p:cNvGrpSpPr/>
            <p:nvPr userDrawn="1"/>
          </p:nvGrpSpPr>
          <p:grpSpPr>
            <a:xfrm>
              <a:off x="3592799" y="5118600"/>
              <a:ext cx="821948" cy="1053600"/>
              <a:chOff x="1414463" y="3775075"/>
              <a:chExt cx="1870075" cy="2397125"/>
            </a:xfrm>
            <a:solidFill>
              <a:schemeClr val="accent1">
                <a:lumMod val="75000"/>
              </a:schemeClr>
            </a:solidFill>
          </p:grpSpPr>
          <p:sp>
            <p:nvSpPr>
              <p:cNvPr id="13" name="Freeform 6"/>
              <p:cNvSpPr>
                <a:spLocks noEditPoints="1"/>
              </p:cNvSpPr>
              <p:nvPr userDrawn="1"/>
            </p:nvSpPr>
            <p:spPr bwMode="auto">
              <a:xfrm>
                <a:off x="1414463" y="3775075"/>
                <a:ext cx="757238" cy="2397125"/>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2392363" y="3775075"/>
                <a:ext cx="892175" cy="2397125"/>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9101717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Optimize your operation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2" name="Group 11"/>
            <p:cNvGrpSpPr/>
            <p:nvPr userDrawn="1"/>
          </p:nvGrpSpPr>
          <p:grpSpPr>
            <a:xfrm>
              <a:off x="3500438" y="5108576"/>
              <a:ext cx="1044575" cy="1060450"/>
              <a:chOff x="3500438" y="5108576"/>
              <a:chExt cx="1044575" cy="1060450"/>
            </a:xfrm>
          </p:grpSpPr>
          <p:sp>
            <p:nvSpPr>
              <p:cNvPr id="8" name="Freeform 5"/>
              <p:cNvSpPr>
                <a:spLocks/>
              </p:cNvSpPr>
              <p:nvPr userDrawn="1"/>
            </p:nvSpPr>
            <p:spPr bwMode="auto">
              <a:xfrm>
                <a:off x="3500438" y="5108576"/>
                <a:ext cx="688975" cy="1020763"/>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3683000" y="5307013"/>
                <a:ext cx="679450" cy="681038"/>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4227513" y="5165726"/>
                <a:ext cx="277813" cy="277813"/>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856038" y="5464176"/>
                <a:ext cx="688975" cy="7048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1588559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ransform your product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434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sp>
          <p:nvSpPr>
            <p:cNvPr id="13" name="Freeform 5"/>
            <p:cNvSpPr>
              <a:spLocks noEditPoints="1"/>
            </p:cNvSpPr>
            <p:nvPr userDrawn="1"/>
          </p:nvSpPr>
          <p:spPr bwMode="auto">
            <a:xfrm>
              <a:off x="3683000" y="5300663"/>
              <a:ext cx="795338" cy="793750"/>
            </a:xfrm>
            <a:custGeom>
              <a:avLst/>
              <a:gdLst>
                <a:gd name="T0" fmla="*/ 483 w 501"/>
                <a:gd name="T1" fmla="*/ 148 h 500"/>
                <a:gd name="T2" fmla="*/ 483 w 501"/>
                <a:gd name="T3" fmla="*/ 148 h 500"/>
                <a:gd name="T4" fmla="*/ 482 w 501"/>
                <a:gd name="T5" fmla="*/ 148 h 500"/>
                <a:gd name="T6" fmla="*/ 404 w 501"/>
                <a:gd name="T7" fmla="*/ 69 h 500"/>
                <a:gd name="T8" fmla="*/ 404 w 501"/>
                <a:gd name="T9" fmla="*/ 69 h 500"/>
                <a:gd name="T10" fmla="*/ 403 w 501"/>
                <a:gd name="T11" fmla="*/ 69 h 500"/>
                <a:gd name="T12" fmla="*/ 334 w 501"/>
                <a:gd name="T13" fmla="*/ 0 h 500"/>
                <a:gd name="T14" fmla="*/ 0 w 501"/>
                <a:gd name="T15" fmla="*/ 0 h 500"/>
                <a:gd name="T16" fmla="*/ 0 w 501"/>
                <a:gd name="T17" fmla="*/ 334 h 500"/>
                <a:gd name="T18" fmla="*/ 167 w 501"/>
                <a:gd name="T19" fmla="*/ 500 h 500"/>
                <a:gd name="T20" fmla="*/ 501 w 501"/>
                <a:gd name="T21" fmla="*/ 500 h 500"/>
                <a:gd name="T22" fmla="*/ 501 w 501"/>
                <a:gd name="T23" fmla="*/ 166 h 500"/>
                <a:gd name="T24" fmla="*/ 483 w 501"/>
                <a:gd name="T25" fmla="*/ 148 h 500"/>
                <a:gd name="T26" fmla="*/ 181 w 501"/>
                <a:gd name="T27" fmla="*/ 148 h 500"/>
                <a:gd name="T28" fmla="*/ 64 w 501"/>
                <a:gd name="T29" fmla="*/ 36 h 500"/>
                <a:gd name="T30" fmla="*/ 169 w 501"/>
                <a:gd name="T31" fmla="*/ 36 h 500"/>
                <a:gd name="T32" fmla="*/ 288 w 501"/>
                <a:gd name="T33" fmla="*/ 148 h 500"/>
                <a:gd name="T34" fmla="*/ 181 w 501"/>
                <a:gd name="T35" fmla="*/ 148 h 500"/>
                <a:gd name="T36" fmla="*/ 342 w 501"/>
                <a:gd name="T37" fmla="*/ 148 h 500"/>
                <a:gd name="T38" fmla="*/ 296 w 501"/>
                <a:gd name="T39" fmla="*/ 106 h 500"/>
                <a:gd name="T40" fmla="*/ 388 w 501"/>
                <a:gd name="T41" fmla="*/ 106 h 500"/>
                <a:gd name="T42" fmla="*/ 431 w 501"/>
                <a:gd name="T43" fmla="*/ 148 h 500"/>
                <a:gd name="T44" fmla="*/ 342 w 501"/>
                <a:gd name="T45" fmla="*/ 148 h 500"/>
                <a:gd name="T46" fmla="*/ 352 w 501"/>
                <a:gd name="T47" fmla="*/ 69 h 500"/>
                <a:gd name="T48" fmla="*/ 258 w 501"/>
                <a:gd name="T49" fmla="*/ 69 h 500"/>
                <a:gd name="T50" fmla="*/ 222 w 501"/>
                <a:gd name="T51" fmla="*/ 36 h 500"/>
                <a:gd name="T52" fmla="*/ 319 w 501"/>
                <a:gd name="T53" fmla="*/ 36 h 500"/>
                <a:gd name="T54" fmla="*/ 352 w 501"/>
                <a:gd name="T55" fmla="*/ 69 h 500"/>
                <a:gd name="T56" fmla="*/ 37 w 501"/>
                <a:gd name="T57" fmla="*/ 61 h 500"/>
                <a:gd name="T58" fmla="*/ 158 w 501"/>
                <a:gd name="T59" fmla="*/ 176 h 500"/>
                <a:gd name="T60" fmla="*/ 158 w 501"/>
                <a:gd name="T61" fmla="*/ 440 h 500"/>
                <a:gd name="T62" fmla="*/ 37 w 501"/>
                <a:gd name="T63" fmla="*/ 319 h 500"/>
                <a:gd name="T64" fmla="*/ 37 w 501"/>
                <a:gd name="T65" fmla="*/ 61 h 500"/>
                <a:gd name="T66" fmla="*/ 194 w 501"/>
                <a:gd name="T67" fmla="*/ 464 h 500"/>
                <a:gd name="T68" fmla="*/ 194 w 501"/>
                <a:gd name="T69" fmla="*/ 185 h 500"/>
                <a:gd name="T70" fmla="*/ 464 w 501"/>
                <a:gd name="T71" fmla="*/ 185 h 500"/>
                <a:gd name="T72" fmla="*/ 464 w 501"/>
                <a:gd name="T73" fmla="*/ 464 h 500"/>
                <a:gd name="T74" fmla="*/ 194 w 501"/>
                <a:gd name="T75" fmla="*/ 4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1" h="500">
                  <a:moveTo>
                    <a:pt x="483" y="148"/>
                  </a:moveTo>
                  <a:lnTo>
                    <a:pt x="483" y="148"/>
                  </a:lnTo>
                  <a:lnTo>
                    <a:pt x="482" y="148"/>
                  </a:lnTo>
                  <a:lnTo>
                    <a:pt x="404" y="69"/>
                  </a:lnTo>
                  <a:lnTo>
                    <a:pt x="404" y="69"/>
                  </a:lnTo>
                  <a:lnTo>
                    <a:pt x="403" y="69"/>
                  </a:lnTo>
                  <a:lnTo>
                    <a:pt x="334" y="0"/>
                  </a:lnTo>
                  <a:lnTo>
                    <a:pt x="0" y="0"/>
                  </a:lnTo>
                  <a:lnTo>
                    <a:pt x="0" y="334"/>
                  </a:lnTo>
                  <a:lnTo>
                    <a:pt x="167" y="500"/>
                  </a:lnTo>
                  <a:lnTo>
                    <a:pt x="501" y="500"/>
                  </a:lnTo>
                  <a:lnTo>
                    <a:pt x="501" y="166"/>
                  </a:lnTo>
                  <a:lnTo>
                    <a:pt x="483" y="148"/>
                  </a:lnTo>
                  <a:close/>
                  <a:moveTo>
                    <a:pt x="181" y="148"/>
                  </a:moveTo>
                  <a:lnTo>
                    <a:pt x="64" y="36"/>
                  </a:lnTo>
                  <a:lnTo>
                    <a:pt x="169" y="36"/>
                  </a:lnTo>
                  <a:lnTo>
                    <a:pt x="288" y="148"/>
                  </a:lnTo>
                  <a:lnTo>
                    <a:pt x="181" y="148"/>
                  </a:lnTo>
                  <a:close/>
                  <a:moveTo>
                    <a:pt x="342" y="148"/>
                  </a:moveTo>
                  <a:lnTo>
                    <a:pt x="296" y="106"/>
                  </a:lnTo>
                  <a:lnTo>
                    <a:pt x="388" y="106"/>
                  </a:lnTo>
                  <a:lnTo>
                    <a:pt x="431" y="148"/>
                  </a:lnTo>
                  <a:lnTo>
                    <a:pt x="342" y="148"/>
                  </a:lnTo>
                  <a:close/>
                  <a:moveTo>
                    <a:pt x="352" y="69"/>
                  </a:moveTo>
                  <a:lnTo>
                    <a:pt x="258" y="69"/>
                  </a:lnTo>
                  <a:lnTo>
                    <a:pt x="222" y="36"/>
                  </a:lnTo>
                  <a:lnTo>
                    <a:pt x="319" y="36"/>
                  </a:lnTo>
                  <a:lnTo>
                    <a:pt x="352" y="69"/>
                  </a:lnTo>
                  <a:close/>
                  <a:moveTo>
                    <a:pt x="37" y="61"/>
                  </a:moveTo>
                  <a:lnTo>
                    <a:pt x="158" y="176"/>
                  </a:lnTo>
                  <a:lnTo>
                    <a:pt x="158" y="440"/>
                  </a:lnTo>
                  <a:lnTo>
                    <a:pt x="37" y="319"/>
                  </a:lnTo>
                  <a:lnTo>
                    <a:pt x="37" y="61"/>
                  </a:lnTo>
                  <a:close/>
                  <a:moveTo>
                    <a:pt x="194" y="464"/>
                  </a:moveTo>
                  <a:lnTo>
                    <a:pt x="194" y="185"/>
                  </a:lnTo>
                  <a:lnTo>
                    <a:pt x="464" y="185"/>
                  </a:lnTo>
                  <a:lnTo>
                    <a:pt x="464" y="464"/>
                  </a:lnTo>
                  <a:lnTo>
                    <a:pt x="194" y="464"/>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8555856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29827415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0424200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4306559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Segoe UI" panose="020B0502040204020203" pitchFamily="34" charset="0"/>
                <a:cs typeface="Segoe UI" panose="020B0502040204020203" pitchFamily="34" charset="0"/>
              </a:defRPr>
            </a:lvl1pPr>
            <a:lvl2pPr marL="281668" indent="0">
              <a:buNone/>
              <a:defRPr>
                <a:solidFill>
                  <a:schemeClr val="tx1"/>
                </a:solidFill>
                <a:latin typeface="Segoe UI" panose="020B0502040204020203" pitchFamily="34" charset="0"/>
                <a:cs typeface="Segoe UI" panose="020B0502040204020203" pitchFamily="34" charset="0"/>
              </a:defRPr>
            </a:lvl2pPr>
            <a:lvl3pPr marL="588461" indent="0">
              <a:buNone/>
              <a:defRPr>
                <a:solidFill>
                  <a:schemeClr val="tx1"/>
                </a:solidFill>
                <a:latin typeface="Segoe UI" panose="020B0502040204020203" pitchFamily="34" charset="0"/>
                <a:cs typeface="Segoe UI" panose="020B0502040204020203" pitchFamily="34" charset="0"/>
              </a:defRPr>
            </a:lvl3pPr>
            <a:lvl4pPr marL="870129" indent="0">
              <a:buNone/>
              <a:defRPr>
                <a:solidFill>
                  <a:schemeClr val="tx1"/>
                </a:solidFill>
                <a:latin typeface="Segoe UI" panose="020B0502040204020203" pitchFamily="34" charset="0"/>
                <a:cs typeface="Segoe UI" panose="020B0502040204020203" pitchFamily="34" charset="0"/>
              </a:defRPr>
            </a:lvl4pPr>
            <a:lvl5pPr marL="1105512"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9544034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01578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24582876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5789186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95343887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69496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25786823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pic>
        <p:nvPicPr>
          <p:cNvPr id="6" name="Content Placeholder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Tree>
    <p:extLst>
      <p:ext uri="{BB962C8B-B14F-4D97-AF65-F5344CB8AC3E}">
        <p14:creationId xmlns:p14="http://schemas.microsoft.com/office/powerpoint/2010/main" val="379848677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8"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17"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21" name="Content Placeholder 1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Tree>
    <p:extLst>
      <p:ext uri="{BB962C8B-B14F-4D97-AF65-F5344CB8AC3E}">
        <p14:creationId xmlns:p14="http://schemas.microsoft.com/office/powerpoint/2010/main" val="170065860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03267534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211912910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1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
        <p:nvSpPr>
          <p:cNvPr id="6" name="Rectangle 5"/>
          <p:cNvSpPr/>
          <p:nvPr/>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4" name="Title 1"/>
          <p:cNvSpPr>
            <a:spLocks noGrp="1"/>
          </p:cNvSpPr>
          <p:nvPr>
            <p:ph type="title" hasCustomPrompt="1"/>
          </p:nvPr>
        </p:nvSpPr>
        <p:spPr>
          <a:xfrm>
            <a:off x="-5293" y="-1006"/>
            <a:ext cx="4625419"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7" name="Rectangle 6"/>
          <p:cNvSpPr/>
          <p:nvPr userDrawn="1"/>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Tree>
    <p:extLst>
      <p:ext uri="{BB962C8B-B14F-4D97-AF65-F5344CB8AC3E}">
        <p14:creationId xmlns:p14="http://schemas.microsoft.com/office/powerpoint/2010/main" val="23628487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97750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839171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31578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411075864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60998103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890989"/>
      </p:ext>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992226"/>
      </p:ext>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68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94721802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0795486"/>
      </p:ext>
    </p:extLst>
  </p:cSld>
  <p:clrMapOvr>
    <a:masterClrMapping/>
  </p:clrMapOvr>
  <p:transition>
    <p:fade/>
  </p:transition>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556365"/>
      </p:ext>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899577"/>
      </p:ext>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1007496"/>
      </p:ext>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0033415"/>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485879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70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05203879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900650052"/>
      </p:ext>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6048611"/>
      </p:ext>
    </p:extLst>
  </p:cSld>
  <p:clrMapOvr>
    <a:masterClrMapping/>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1491337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264351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77795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727864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37454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7604162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21112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336160" y="1825791"/>
            <a:ext cx="5406914" cy="2151230"/>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08371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157184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1208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568290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579065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485685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717608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95150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62159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092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72502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918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6254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4270333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93443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2151457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09019099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67698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993119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31842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337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2947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1027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69875" y="1731963"/>
            <a:ext cx="5521325" cy="20553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12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1066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7646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02661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2529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1834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52675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043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5100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3022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28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29399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2059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90617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8031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0678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81161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76038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6618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fld id="{05DB2EB7-280F-4E2B-A544-66F97552381F}" type="datetimeFigureOut">
              <a:rPr lang="en-US" smtClean="0">
                <a:solidFill>
                  <a:prstClr val="black">
                    <a:tint val="75000"/>
                  </a:prstClr>
                </a:solidFill>
                <a:latin typeface="Calibri" panose="020F0502020204030204"/>
              </a:rPr>
              <a:pPr defTabSz="914225"/>
              <a:t>6/13/2017</a:t>
            </a:fld>
            <a:endParaRPr lang="en-US">
              <a:solidFill>
                <a:prstClr val="black">
                  <a:tint val="75000"/>
                </a:prstClr>
              </a:solidFill>
              <a:latin typeface="Calibri" panose="020F0502020204030204"/>
            </a:endParaRPr>
          </a:p>
        </p:txBody>
      </p:sp>
      <p:sp>
        <p:nvSpPr>
          <p:cNvPr id="3" name="Footer Placeholder 2"/>
          <p:cNvSpPr>
            <a:spLocks noGrp="1"/>
          </p:cNvSpPr>
          <p:nvPr>
            <p:ph type="ftr" sz="quarter" idx="11"/>
          </p:nvPr>
        </p:nvSpPr>
        <p:spPr/>
        <p:txBody>
          <a:bodyPr/>
          <a:lstStyle/>
          <a:p>
            <a:pPr defTabSz="914225"/>
            <a:endParaRPr lang="en-US">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defTabSz="914225"/>
            <a:fld id="{4BA26C72-CEAE-4BD7-B325-2C8473BF6227}" type="slidenum">
              <a:rPr lang="en-US" smtClean="0">
                <a:solidFill>
                  <a:prstClr val="black">
                    <a:tint val="75000"/>
                  </a:prstClr>
                </a:solidFill>
                <a:latin typeface="Calibri" panose="020F0502020204030204"/>
              </a:rPr>
              <a:pPr defTabSz="914225"/>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4826230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2781"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171036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74647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3766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6032741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55544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9434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842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5892101" cy="1475055"/>
          </a:xfrm>
        </p:spPr>
        <p:txBody>
          <a:bodyPr/>
          <a:lstStyle/>
          <a:p>
            <a:r>
              <a:rPr lang="en-US" dirty="0"/>
              <a:t>Click to edit Master style</a:t>
            </a:r>
          </a:p>
        </p:txBody>
      </p:sp>
      <p:sp>
        <p:nvSpPr>
          <p:cNvPr id="4" name="Text Placeholder 3"/>
          <p:cNvSpPr>
            <a:spLocks noGrp="1"/>
          </p:cNvSpPr>
          <p:nvPr>
            <p:ph type="body" sz="quarter" idx="11"/>
          </p:nvPr>
        </p:nvSpPr>
        <p:spPr>
          <a:xfrm>
            <a:off x="269240" y="1588295"/>
            <a:ext cx="5591733" cy="517065"/>
          </a:xfrm>
        </p:spPr>
        <p:txBody>
          <a:bodyPr/>
          <a:lstStyle>
            <a:lvl1pPr marL="0" indent="0">
              <a:buNone/>
              <a:defRPr sz="2400">
                <a:solidFill>
                  <a:schemeClr val="tx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269240" y="2456761"/>
            <a:ext cx="5406914" cy="2500698"/>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bwMode="auto">
          <a:xfrm>
            <a:off x="6160169" y="0"/>
            <a:ext cx="60318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00730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8475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79950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635971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41013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441160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77203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Title Slide 4">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31"/>
            <a:ext cx="12192000" cy="6853138"/>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75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userDrawn="1"/>
        </p:nvSpPr>
        <p:spPr bwMode="auto">
          <a:xfrm>
            <a:off x="272353" y="291072"/>
            <a:ext cx="6271860" cy="6275863"/>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307" dirty="0">
              <a:solidFill>
                <a:schemeClr val="tx1"/>
              </a:solidFill>
              <a:ea typeface="Segoe UI" pitchFamily="34" charset="0"/>
              <a:cs typeface="Segoe UI" pitchFamily="34" charset="0"/>
            </a:endParaRPr>
          </a:p>
        </p:txBody>
      </p:sp>
      <p:sp>
        <p:nvSpPr>
          <p:cNvPr id="10" name="Title 1"/>
          <p:cNvSpPr>
            <a:spLocks noGrp="1"/>
          </p:cNvSpPr>
          <p:nvPr>
            <p:ph type="ctrTitle" hasCustomPrompt="1"/>
          </p:nvPr>
        </p:nvSpPr>
        <p:spPr>
          <a:xfrm>
            <a:off x="319603" y="1428403"/>
            <a:ext cx="5378548" cy="879910"/>
          </a:xfrm>
          <a:prstGeom prst="rect">
            <a:avLst/>
          </a:prstGeom>
        </p:spPr>
        <p:txBody>
          <a:bodyPr/>
          <a:lstStyle>
            <a:lvl1pPr>
              <a:defRPr sz="4997" baseline="0">
                <a:solidFill>
                  <a:schemeClr val="tx1"/>
                </a:solidFill>
              </a:defRPr>
            </a:lvl1pPr>
          </a:lstStyle>
          <a:p>
            <a:r>
              <a:rPr lang="en-US" dirty="0"/>
              <a:t>Headline here, second line here</a:t>
            </a:r>
          </a:p>
        </p:txBody>
      </p:sp>
      <p:sp>
        <p:nvSpPr>
          <p:cNvPr id="11" name="Subtitle 2"/>
          <p:cNvSpPr>
            <a:spLocks noGrp="1"/>
          </p:cNvSpPr>
          <p:nvPr>
            <p:ph type="subTitle" idx="1" hasCustomPrompt="1"/>
          </p:nvPr>
        </p:nvSpPr>
        <p:spPr>
          <a:xfrm>
            <a:off x="319662" y="4353454"/>
            <a:ext cx="5378486" cy="851515"/>
          </a:xfrm>
          <a:prstGeom prst="rect">
            <a:avLst/>
          </a:prstGeom>
        </p:spPr>
        <p:txBody>
          <a:bodyPr/>
          <a:lstStyle>
            <a:lvl1pPr marL="0" indent="0" algn="l">
              <a:lnSpc>
                <a:spcPts val="2595"/>
              </a:lnSpc>
              <a:buNone/>
              <a:defRPr sz="2115">
                <a:solidFill>
                  <a:schemeClr val="tx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2997068"/>
            <a:ext cx="5392555" cy="553810"/>
          </a:xfrm>
          <a:prstGeom prst="rect">
            <a:avLst/>
          </a:prstGeom>
        </p:spPr>
        <p:txBody>
          <a:bodyPr/>
          <a:lstStyle>
            <a:lvl1pPr marL="0" indent="0">
              <a:buNone/>
              <a:defRPr sz="2691" baseline="0">
                <a:solidFill>
                  <a:schemeClr val="tx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3496653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68339"/>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1" y="2980725"/>
            <a:ext cx="3585700" cy="3586209"/>
          </a:xfrm>
          <a:prstGeom prst="rect">
            <a:avLst/>
          </a:prstGeom>
        </p:spPr>
      </p:pic>
    </p:spTree>
    <p:extLst>
      <p:ext uri="{BB962C8B-B14F-4D97-AF65-F5344CB8AC3E}">
        <p14:creationId xmlns:p14="http://schemas.microsoft.com/office/powerpoint/2010/main" val="262441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248" b="8215"/>
          <a:stretch/>
        </p:blipFill>
        <p:spPr>
          <a:xfrm>
            <a:off x="7459" y="6625"/>
            <a:ext cx="12184541" cy="6851378"/>
          </a:xfrm>
          <a:prstGeom prst="rect">
            <a:avLst/>
          </a:prstGeom>
        </p:spPr>
      </p:pic>
      <p:sp>
        <p:nvSpPr>
          <p:cNvPr id="2" name="Rectangle 1"/>
          <p:cNvSpPr/>
          <p:nvPr userDrawn="1"/>
        </p:nvSpPr>
        <p:spPr bwMode="auto">
          <a:xfrm>
            <a:off x="269241"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5">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5" y="6026625"/>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70067"/>
            <a:ext cx="1522404" cy="326167"/>
          </a:xfrm>
          <a:prstGeom prst="rect">
            <a:avLst/>
          </a:prstGeom>
        </p:spPr>
      </p:pic>
    </p:spTree>
    <p:extLst>
      <p:ext uri="{BB962C8B-B14F-4D97-AF65-F5344CB8AC3E}">
        <p14:creationId xmlns:p14="http://schemas.microsoft.com/office/powerpoint/2010/main" val="63668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2" y="154448"/>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2"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5" y="4795387"/>
            <a:ext cx="7172955" cy="1220610"/>
          </a:xfrm>
        </p:spPr>
        <p:txBody>
          <a:bodyPr tIns="109728" bIns="109728">
            <a:noAutofit/>
          </a:bodyPr>
          <a:lstStyle>
            <a:lvl1pPr marL="0" indent="0">
              <a:spcBef>
                <a:spcPts val="0"/>
              </a:spcBef>
              <a:buNone/>
              <a:defRPr sz="3135">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15" indent="-33601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1820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469821"/>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1190098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5"/>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3" y="4775114"/>
            <a:ext cx="7171337" cy="1239568"/>
          </a:xfrm>
          <a:noFill/>
        </p:spPr>
        <p:txBody>
          <a:bodyPr lIns="146304" tIns="109728" rIns="146304" bIns="109728">
            <a:noAutofit/>
          </a:bodyPr>
          <a:lstStyle>
            <a:lvl1pPr marL="0" indent="0">
              <a:spcBef>
                <a:spcPts val="0"/>
              </a:spcBef>
              <a:buNone/>
              <a:defRPr sz="3135"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3"/>
            <a:ext cx="7164240" cy="537931"/>
          </a:xfrm>
        </p:spPr>
        <p:txBody>
          <a:bodyPr vert="horz" wrap="square" lIns="182880" tIns="146304" rIns="182880" bIns="146304" rtlCol="0">
            <a:noAutofit/>
          </a:bodyPr>
          <a:lstStyle>
            <a:lvl1pPr marL="336015" indent="-33601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2208290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1"/>
            <a:ext cx="12192000" cy="6851981"/>
          </a:xfrm>
          <a:prstGeom prst="rect">
            <a:avLst/>
          </a:prstGeom>
        </p:spPr>
      </p:pic>
      <p:sp>
        <p:nvSpPr>
          <p:cNvPr id="6" name="Rectangle 5"/>
          <p:cNvSpPr/>
          <p:nvPr userDrawn="1"/>
        </p:nvSpPr>
        <p:spPr bwMode="auto">
          <a:xfrm>
            <a:off x="4751363" y="1186358"/>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8"/>
            <a:ext cx="7171399" cy="2706373"/>
          </a:xfrm>
          <a:noFill/>
        </p:spPr>
        <p:txBody>
          <a:bodyPr wrap="square" tIns="91440" bIns="91440" anchor="t" anchorCtr="0">
            <a:no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39603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8"/>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6"/>
            <a:ext cx="7171399" cy="4484025"/>
          </a:xfrm>
          <a:noFill/>
        </p:spPr>
        <p:txBody>
          <a:bodyPr wrap="square" tIns="91440" bIns="91440" anchor="t" anchorCtr="0">
            <a:noAutofit/>
          </a:bodyPr>
          <a:lstStyle>
            <a:lvl1pPr>
              <a:defRPr lang="en-US" sz="7054"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66073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7116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87120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501178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62584"/>
            <a:ext cx="4572000" cy="898836"/>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41073667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23781470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404328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8" y="292610"/>
            <a:ext cx="4652556" cy="939809"/>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8"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28101989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021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6923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451623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019234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97854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3995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0075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24078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93372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6144688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11336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8191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829449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7670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5682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9113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26130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1"/>
            <a:ext cx="9860674" cy="896553"/>
          </a:xfrm>
        </p:spPr>
        <p:txBody>
          <a:bodyPr/>
          <a:lstStyle>
            <a:lvl1pPr marL="278457" indent="-278457">
              <a:defRPr sz="5880"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accent2"/>
                    </a:gs>
                    <a:gs pos="100000">
                      <a:schemeClr val="accent2"/>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8907789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5"/>
            <a:ext cx="9860674" cy="896553"/>
          </a:xfrm>
        </p:spPr>
        <p:txBody>
          <a:bodyPr/>
          <a:lstStyle>
            <a:lvl1pPr marL="169564" indent="-169564">
              <a:defRPr sz="5880"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bg1"/>
                    </a:gs>
                    <a:gs pos="100000">
                      <a:schemeClr val="bg1"/>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41201635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2411635"/>
            <a:ext cx="11653523" cy="914360"/>
          </a:xfrm>
        </p:spPr>
        <p:txBody>
          <a:bodyPr/>
          <a:lstStyle>
            <a:lvl1pPr marL="0" indent="0">
              <a:buNone/>
              <a:defRPr sz="5292"/>
            </a:lvl1pPr>
          </a:lstStyle>
          <a:p>
            <a:pPr lvl="0"/>
            <a:r>
              <a:rPr lang="en-US"/>
              <a:t>Click to edit Master text styles</a:t>
            </a:r>
          </a:p>
        </p:txBody>
      </p:sp>
    </p:spTree>
    <p:extLst>
      <p:ext uri="{BB962C8B-B14F-4D97-AF65-F5344CB8AC3E}">
        <p14:creationId xmlns:p14="http://schemas.microsoft.com/office/powerpoint/2010/main" val="1844637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1"/>
            <a:ext cx="6112654" cy="6871859"/>
          </a:xfrm>
          <a:prstGeom prst="rect">
            <a:avLst/>
          </a:prstGeom>
        </p:spPr>
      </p:pic>
      <p:sp>
        <p:nvSpPr>
          <p:cNvPr id="5" name="Picture Placeholder 4"/>
          <p:cNvSpPr>
            <a:spLocks noGrp="1"/>
          </p:cNvSpPr>
          <p:nvPr>
            <p:ph type="pic" sz="quarter" idx="10"/>
          </p:nvPr>
        </p:nvSpPr>
        <p:spPr>
          <a:xfrm>
            <a:off x="6071100" y="2"/>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5848259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2"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807537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95754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9615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719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842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377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169322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123158537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7" y="3083652"/>
            <a:ext cx="3227129" cy="692059"/>
          </a:xfrm>
          <a:prstGeom prst="rect">
            <a:avLst/>
          </a:prstGeom>
        </p:spPr>
      </p:pic>
    </p:spTree>
    <p:extLst>
      <p:ext uri="{BB962C8B-B14F-4D97-AF65-F5344CB8AC3E}">
        <p14:creationId xmlns:p14="http://schemas.microsoft.com/office/powerpoint/2010/main" val="3882102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1416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spid="_x0000_s12779"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1" y="1591"/>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3" y="6477874"/>
            <a:ext cx="8382000" cy="380127"/>
          </a:xfrm>
          <a:prstGeom prst="rect">
            <a:avLst/>
          </a:prstGeom>
        </p:spPr>
        <p:txBody>
          <a:bodyPr/>
          <a:lstStyle/>
          <a:p>
            <a:pPr defTabSz="914016"/>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016"/>
            <a:fld id="{6A4C1A4A-E5E6-4CC1-B72C-A20A4EB3E2D2}" type="slidenum">
              <a:rPr lang="en-US" smtClean="0">
                <a:solidFill>
                  <a:srgbClr val="505050"/>
                </a:solidFill>
              </a:rPr>
              <a:pPr defTabSz="914016"/>
              <a:t>‹#›</a:t>
            </a:fld>
            <a:endParaRPr lang="en-US" dirty="0">
              <a:solidFill>
                <a:srgbClr val="505050"/>
              </a:solidFill>
            </a:endParaRPr>
          </a:p>
        </p:txBody>
      </p:sp>
    </p:spTree>
    <p:extLst>
      <p:ext uri="{BB962C8B-B14F-4D97-AF65-F5344CB8AC3E}">
        <p14:creationId xmlns:p14="http://schemas.microsoft.com/office/powerpoint/2010/main" val="3760841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_Title &amp; Non-bulleted text">
    <p:bg>
      <p:bgPr>
        <a:gradFill>
          <a:gsLst>
            <a:gs pos="75000">
              <a:srgbClr val="001D48"/>
            </a:gs>
            <a:gs pos="75000">
              <a:srgbClr val="001D48"/>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Rectangle 2"/>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bg1"/>
                </a:solidFill>
              </a:defRPr>
            </a:lvl1pPr>
          </a:lstStyle>
          <a:p>
            <a:pPr lvl="0"/>
            <a:r>
              <a:rPr lang="en-US" dirty="0"/>
              <a:t>1</a:t>
            </a:r>
          </a:p>
        </p:txBody>
      </p:sp>
      <p:sp>
        <p:nvSpPr>
          <p:cNvPr id="67" name="Text Placeholder 66"/>
          <p:cNvSpPr>
            <a:spLocks noGrp="1"/>
          </p:cNvSpPr>
          <p:nvPr>
            <p:ph type="body" sz="quarter" idx="11"/>
          </p:nvPr>
        </p:nvSpPr>
        <p:spPr>
          <a:xfrm>
            <a:off x="2476500" y="1953670"/>
            <a:ext cx="8975694" cy="443198"/>
          </a:xfrm>
        </p:spPr>
        <p:txBody>
          <a:bodyPr lIns="0" tIns="0" rIns="0" bIns="0" anchor="ctr"/>
          <a:lstStyle>
            <a:lvl1pPr marL="0" indent="0">
              <a:buNone/>
              <a:defRPr sz="3200">
                <a:solidFill>
                  <a:srgbClr val="0070C0"/>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2476500" y="2530183"/>
            <a:ext cx="8975694" cy="276999"/>
          </a:xfrm>
        </p:spPr>
        <p:txBody>
          <a:bodyPr lIns="0" tIns="0" rIns="0" bIns="0" anchor="t" anchorCtr="0"/>
          <a:lstStyle>
            <a:lvl1pPr marL="0" indent="0">
              <a:buNone/>
              <a:defRPr sz="2000">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Tree>
    <p:extLst>
      <p:ext uri="{BB962C8B-B14F-4D97-AF65-F5344CB8AC3E}">
        <p14:creationId xmlns:p14="http://schemas.microsoft.com/office/powerpoint/2010/main" val="374103535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30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5813" y="365126"/>
            <a:ext cx="10515600" cy="1325563"/>
          </a:xfrm>
        </p:spPr>
        <p:txBody>
          <a:bodyPr/>
          <a:lstStyle>
            <a:lvl1pPr>
              <a:defRPr>
                <a:solidFill>
                  <a:schemeClr val="tx1">
                    <a:lumMod val="65000"/>
                    <a:lumOff val="35000"/>
                  </a:schemeClr>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pPr defTabSz="914225"/>
            <a:fld id="{3E115AF4-E82C-4679-80CF-177676CDD188}" type="datetimeFigureOut">
              <a:rPr lang="en-US" smtClean="0">
                <a:solidFill>
                  <a:prstClr val="black"/>
                </a:solidFill>
              </a:rPr>
              <a:pPr defTabSz="914225"/>
              <a:t>6/13/2017</a:t>
            </a:fld>
            <a:endParaRPr lang="en-US">
              <a:solidFill>
                <a:prstClr val="black"/>
              </a:solidFill>
            </a:endParaRPr>
          </a:p>
        </p:txBody>
      </p:sp>
      <p:sp>
        <p:nvSpPr>
          <p:cNvPr id="5" name="Footer Placeholder 4"/>
          <p:cNvSpPr>
            <a:spLocks noGrp="1"/>
          </p:cNvSpPr>
          <p:nvPr>
            <p:ph type="ftr" sz="quarter" idx="11"/>
          </p:nvPr>
        </p:nvSpPr>
        <p:spPr/>
        <p:txBody>
          <a:bodyPr/>
          <a:lstStyle/>
          <a:p>
            <a:pPr defTabSz="914225"/>
            <a:endParaRPr lang="en-US">
              <a:solidFill>
                <a:prstClr val="black"/>
              </a:solidFill>
            </a:endParaRPr>
          </a:p>
        </p:txBody>
      </p:sp>
      <p:sp>
        <p:nvSpPr>
          <p:cNvPr id="6" name="Slide Number Placeholder 5"/>
          <p:cNvSpPr>
            <a:spLocks noGrp="1"/>
          </p:cNvSpPr>
          <p:nvPr>
            <p:ph type="sldNum" sz="quarter" idx="12"/>
          </p:nvPr>
        </p:nvSpPr>
        <p:spPr/>
        <p:txBody>
          <a:bodyPr/>
          <a:lstStyle/>
          <a:p>
            <a:pPr defTabSz="914225"/>
            <a:fld id="{4EA06FD3-21BD-4E16-AF4F-CC7191F37963}" type="slidenum">
              <a:rPr lang="en-US" smtClean="0">
                <a:solidFill>
                  <a:prstClr val="black"/>
                </a:solidFill>
              </a:rPr>
              <a:pPr defTabSz="914225"/>
              <a:t>‹#›</a:t>
            </a:fld>
            <a:endParaRPr lang="en-US">
              <a:solidFill>
                <a:prstClr val="black"/>
              </a:solidFill>
            </a:endParaRPr>
          </a:p>
        </p:txBody>
      </p:sp>
      <p:sp>
        <p:nvSpPr>
          <p:cNvPr id="7" name="TextBox 7"/>
          <p:cNvSpPr txBox="1"/>
          <p:nvPr userDrawn="1"/>
        </p:nvSpPr>
        <p:spPr bwMode="white">
          <a:xfrm>
            <a:off x="4346159" y="6551616"/>
            <a:ext cx="3744167" cy="18466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dirty="0">
                <a:ln>
                  <a:noFill/>
                </a:ln>
                <a:solidFill>
                  <a:srgbClr val="FF0000"/>
                </a:solidFill>
                <a:effectLst/>
                <a:uLnTx/>
                <a:uFillTx/>
                <a:latin typeface="Segoe UI Light"/>
                <a:ea typeface="+mn-ea"/>
                <a:cs typeface="+mn-cs"/>
              </a:rPr>
              <a:t>MICROSOFT CONFIDENTIAL – NDA REQUIRED</a:t>
            </a:r>
            <a:endParaRPr kumimoji="0" lang="en-US" sz="1050" b="0" i="0" u="none" strike="noStrike" kern="1200" cap="none" spc="150" normalizeH="0" baseline="0" noProof="0" dirty="0">
              <a:ln>
                <a:noFill/>
              </a:ln>
              <a:solidFill>
                <a:srgbClr val="FF0000"/>
              </a:solidFill>
              <a:effectLst/>
              <a:uLnTx/>
              <a:uFillTx/>
              <a:latin typeface="Segoe UI Light"/>
              <a:ea typeface="+mn-ea"/>
              <a:cs typeface="+mn-cs"/>
            </a:endParaRPr>
          </a:p>
        </p:txBody>
      </p:sp>
    </p:spTree>
    <p:extLst>
      <p:ext uri="{BB962C8B-B14F-4D97-AF65-F5344CB8AC3E}">
        <p14:creationId xmlns:p14="http://schemas.microsoft.com/office/powerpoint/2010/main" val="30824203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9178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4790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7783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0134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1350394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1375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8439575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628270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442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7" y="423716"/>
            <a:ext cx="1636432" cy="407267"/>
          </a:xfrm>
          <a:prstGeom prst="rect">
            <a:avLst/>
          </a:prstGeom>
        </p:spPr>
      </p:pic>
    </p:spTree>
    <p:extLst>
      <p:ext uri="{BB962C8B-B14F-4D97-AF65-F5344CB8AC3E}">
        <p14:creationId xmlns:p14="http://schemas.microsoft.com/office/powerpoint/2010/main" val="264409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28264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67666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849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696664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374835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9935810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933030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211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84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971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vmlDrawing" Target="../drawings/vmlDrawing7.v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0.xml"/><Relationship Id="rId17" Type="http://schemas.openxmlformats.org/officeDocument/2006/relationships/image" Target="../media/image10.emf"/><Relationship Id="rId2" Type="http://schemas.openxmlformats.org/officeDocument/2006/relationships/slideLayout" Target="../slideLayouts/slideLayout183.xml"/><Relationship Id="rId16" Type="http://schemas.openxmlformats.org/officeDocument/2006/relationships/oleObject" Target="../embeddings/oleObject7.bin"/><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image" Target="../media/image44.png"/><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tags" Target="../tags/tag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image" Target="../media/image2.png"/><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theme" Target="../theme/theme1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theme" Target="../theme/theme12.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1.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oleObject" Target="../embeddings/oleObject2.bin"/><Relationship Id="rId5" Type="http://schemas.openxmlformats.org/officeDocument/2006/relationships/slideLayout" Target="../slideLayouts/slideLayout13.xml"/><Relationship Id="rId10" Type="http://schemas.openxmlformats.org/officeDocument/2006/relationships/tags" Target="../tags/tag2.xml"/><Relationship Id="rId4" Type="http://schemas.openxmlformats.org/officeDocument/2006/relationships/slideLayout" Target="../slideLayouts/slideLayout12.xml"/><Relationship Id="rId9"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1.emf"/><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oleObject" Target="../embeddings/oleObject3.bin"/><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vmlDrawing" Target="../drawings/vmlDrawing3.v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3.xml"/><Relationship Id="rId27"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image" Target="../media/image2.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4.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6.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oleObject" Target="../embeddings/oleObject6.bin"/><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ags" Target="../tags/tag12.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vmlDrawing" Target="../drawings/vmlDrawing6.vml"/><Relationship Id="rId5" Type="http://schemas.openxmlformats.org/officeDocument/2006/relationships/slideLayout" Target="../slideLayouts/slideLayout131.xml"/><Relationship Id="rId10" Type="http://schemas.openxmlformats.org/officeDocument/2006/relationships/theme" Target="../theme/theme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image" Target="../media/image2.pn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theme" Target="../theme/theme9.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image" Target="../media/image3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p:nvGrpSpPr>
        <p:grpSpPr>
          <a:xfrm>
            <a:off x="12366230" y="-217"/>
            <a:ext cx="940152" cy="5654619"/>
            <a:chOff x="12614198" y="-221"/>
            <a:chExt cx="959004" cy="5767187"/>
          </a:xfrm>
        </p:grpSpPr>
        <p:grpSp>
          <p:nvGrpSpPr>
            <p:cNvPr id="37" name="Group 36"/>
            <p:cNvGrpSpPr/>
            <p:nvPr/>
          </p:nvGrpSpPr>
          <p:grpSpPr>
            <a:xfrm>
              <a:off x="12614198" y="-221"/>
              <a:ext cx="959004" cy="5716010"/>
              <a:chOff x="12614198" y="-221"/>
              <a:chExt cx="959004" cy="5716010"/>
            </a:xfrm>
          </p:grpSpPr>
          <p:grpSp>
            <p:nvGrpSpPr>
              <p:cNvPr id="33" name="Group 32"/>
              <p:cNvGrpSpPr/>
              <p:nvPr/>
            </p:nvGrpSpPr>
            <p:grpSpPr>
              <a:xfrm rot="5400000">
                <a:off x="11576883" y="1040117"/>
                <a:ext cx="2708636" cy="634005"/>
                <a:chOff x="1581150" y="4543426"/>
                <a:chExt cx="2708636" cy="634005"/>
              </a:xfrm>
            </p:grpSpPr>
            <p:sp>
              <p:nvSpPr>
                <p:cNvPr id="3" name="Rectangle 2"/>
                <p:cNvSpPr/>
                <p:nvPr/>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graphicFrame>
        <p:nvGraphicFramePr>
          <p:cNvPr id="22" name="Object 21" hidden="1"/>
          <p:cNvGraphicFramePr>
            <a:graphicFrameLocks noChangeAspect="1"/>
          </p:cNvGraphicFramePr>
          <p:nvPr userDrawn="1">
            <p:custDataLst>
              <p:tags r:id="rId1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96" name="think-cell Slide" r:id="rId12" imgW="378" imgH="377" progId="TCLayout.ActiveDocument.1">
                  <p:embed/>
                </p:oleObj>
              </mc:Choice>
              <mc:Fallback>
                <p:oleObj name="think-cell Slide" r:id="rId12" imgW="378" imgH="377" progId="TCLayout.ActiveDocument.1">
                  <p:embed/>
                  <p:pic>
                    <p:nvPicPr>
                      <p:cNvPr id="22" name="Object 21" hidden="1"/>
                      <p:cNvPicPr/>
                      <p:nvPr/>
                    </p:nvPicPr>
                    <p:blipFill>
                      <a:blip r:embed="rId13"/>
                      <a:stretch>
                        <a:fillRect/>
                      </a:stretch>
                    </p:blipFill>
                    <p:spPr>
                      <a:xfrm>
                        <a:off x="1557" y="1558"/>
                        <a:ext cx="1556" cy="1556"/>
                      </a:xfrm>
                      <a:prstGeom prst="rect">
                        <a:avLst/>
                      </a:prstGeom>
                    </p:spPr>
                  </p:pic>
                </p:oleObj>
              </mc:Fallback>
            </mc:AlternateContent>
          </a:graphicData>
        </a:graphic>
      </p:graphicFrame>
      <p:pic>
        <p:nvPicPr>
          <p:cNvPr id="23" name="Picture 22"/>
          <p:cNvPicPr>
            <a:picLocks noChangeAspect="1"/>
          </p:cNvPicPr>
          <p:nvPr userDrawn="1"/>
        </p:nvPicPr>
        <p:blipFill>
          <a:blip r:embed="rId1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8636946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718" r:id="rId3"/>
    <p:sldLayoutId id="2147483666" r:id="rId4"/>
    <p:sldLayoutId id="2147483667" r:id="rId5"/>
    <p:sldLayoutId id="2147483671" r:id="rId6"/>
    <p:sldLayoutId id="2147483672" r:id="rId7"/>
    <p:sldLayoutId id="2147483674" r:id="rId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aphicFrame>
        <p:nvGraphicFramePr>
          <p:cNvPr id="6" name="Object 5"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661" name="think-cell Slide" r:id="rId16" imgW="270" imgH="270" progId="TCLayout.ActiveDocument.1">
                  <p:embed/>
                </p:oleObj>
              </mc:Choice>
              <mc:Fallback>
                <p:oleObj name="think-cell Slide" r:id="rId16" imgW="270" imgH="270" progId="TCLayout.ActiveDocument.1">
                  <p:embed/>
                  <p:pic>
                    <p:nvPicPr>
                      <p:cNvPr id="6" name="Object 5" hidden="1"/>
                      <p:cNvPicPr/>
                      <p:nvPr/>
                    </p:nvPicPr>
                    <p:blipFill>
                      <a:blip r:embed="rId17"/>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89971774"/>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3110224"/>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149771760"/>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0"/>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691" name="think-cell Slide" r:id="rId11" imgW="378" imgH="377" progId="TCLayout.ActiveDocument.1">
                  <p:embed/>
                </p:oleObj>
              </mc:Choice>
              <mc:Fallback>
                <p:oleObj name="think-cell Slide" r:id="rId11" imgW="378" imgH="377" progId="TCLayout.ActiveDocument.1">
                  <p:embed/>
                  <p:pic>
                    <p:nvPicPr>
                      <p:cNvPr id="3" name="Object 2" hidden="1"/>
                      <p:cNvPicPr/>
                      <p:nvPr/>
                    </p:nvPicPr>
                    <p:blipFill>
                      <a:blip r:embed="rId12"/>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2365413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730" name="think-cell Slide" r:id="rId25" imgW="378" imgH="377" progId="TCLayout.ActiveDocument.1">
                  <p:embed/>
                </p:oleObj>
              </mc:Choice>
              <mc:Fallback>
                <p:oleObj name="think-cell Slide" r:id="rId25" imgW="378" imgH="377" progId="TCLayout.ActiveDocument.1">
                  <p:embed/>
                  <p:pic>
                    <p:nvPicPr>
                      <p:cNvPr id="3" name="Object 2" hidden="1"/>
                      <p:cNvPicPr/>
                      <p:nvPr/>
                    </p:nvPicPr>
                    <p:blipFill>
                      <a:blip r:embed="rId2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3939255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3092387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1583693"/>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9339324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820" name="think-cell Slide" r:id="rId13" imgW="378" imgH="377" progId="TCLayout.ActiveDocument.1">
                  <p:embed/>
                </p:oleObj>
              </mc:Choice>
              <mc:Fallback>
                <p:oleObj name="think-cell Slide" r:id="rId13" imgW="378" imgH="377" progId="TCLayout.ActiveDocument.1">
                  <p:embed/>
                  <p:pic>
                    <p:nvPicPr>
                      <p:cNvPr id="3" name="Object 2" hidden="1"/>
                      <p:cNvPicPr/>
                      <p:nvPr/>
                    </p:nvPicPr>
                    <p:blipFill>
                      <a:blip r:embed="rId1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333298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04860703"/>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1789656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224.xml"/><Relationship Id="rId5" Type="http://schemas.openxmlformats.org/officeDocument/2006/relationships/image" Target="../media/image67.png"/><Relationship Id="rId4" Type="http://schemas.openxmlformats.org/officeDocument/2006/relationships/image" Target="../media/image66.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24.xml"/></Relationships>
</file>

<file path=ppt/slides/_rels/slide1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2.xml"/><Relationship Id="rId1" Type="http://schemas.openxmlformats.org/officeDocument/2006/relationships/slideLayout" Target="../slideLayouts/slideLayout224.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4.xml"/></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24.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24.xml"/><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17.xml"/></Relationships>
</file>

<file path=ppt/slides/_rels/slide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xml"/><Relationship Id="rId1" Type="http://schemas.openxmlformats.org/officeDocument/2006/relationships/slideLayout" Target="../slideLayouts/slideLayout224.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5.xml"/><Relationship Id="rId1" Type="http://schemas.openxmlformats.org/officeDocument/2006/relationships/slideLayout" Target="../slideLayouts/slideLayout224.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24.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24.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24.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24.xml"/><Relationship Id="rId5" Type="http://schemas.openxmlformats.org/officeDocument/2006/relationships/image" Target="../media/image64.png"/><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11554103" cy="1793090"/>
          </a:xfrm>
        </p:spPr>
        <p:txBody>
          <a:bodyPr/>
          <a:lstStyle/>
          <a:p>
            <a:r>
              <a:rPr lang="en-US" altLang="zh-TW" sz="5400" dirty="0"/>
              <a:t>Connected Device Studio</a:t>
            </a:r>
            <a:r>
              <a:rPr lang="zh-TW" altLang="en-US" sz="5400" dirty="0"/>
              <a:t> </a:t>
            </a:r>
            <a:br>
              <a:rPr lang="en-US" altLang="zh-TW" sz="5400" dirty="0"/>
            </a:br>
            <a:r>
              <a:rPr lang="en-US" altLang="zh-TW" sz="5400" dirty="0"/>
              <a:t>Skill Transfer Workshop </a:t>
            </a:r>
            <a:endParaRPr lang="en-US" sz="4800" dirty="0"/>
          </a:p>
        </p:txBody>
      </p:sp>
      <p:sp>
        <p:nvSpPr>
          <p:cNvPr id="7" name="Text Placeholder 6"/>
          <p:cNvSpPr>
            <a:spLocks noGrp="1"/>
          </p:cNvSpPr>
          <p:nvPr>
            <p:ph type="body" sz="quarter" idx="12"/>
          </p:nvPr>
        </p:nvSpPr>
        <p:spPr>
          <a:xfrm>
            <a:off x="269239" y="5103444"/>
            <a:ext cx="8964186" cy="1183271"/>
          </a:xfrm>
        </p:spPr>
        <p:txBody>
          <a:bodyPr/>
          <a:lstStyle/>
          <a:p>
            <a:r>
              <a:rPr lang="en-US" dirty="0"/>
              <a:t>Kevin Kao | Walker Lin | Andy Li</a:t>
            </a:r>
          </a:p>
          <a:p>
            <a:r>
              <a:rPr lang="en-US" dirty="0"/>
              <a:t>Microsoft IoT Innovation Center</a:t>
            </a:r>
          </a:p>
        </p:txBody>
      </p:sp>
      <p:sp>
        <p:nvSpPr>
          <p:cNvPr id="4" name="Footer Placeholder 3"/>
          <p:cNvSpPr>
            <a:spLocks noGrp="1"/>
          </p:cNvSpPr>
          <p:nvPr>
            <p:ph type="ftr" sz="quarter" idx="13"/>
          </p:nvPr>
        </p:nvSpPr>
        <p:spPr/>
        <p:txBody>
          <a:bodyPr/>
          <a:lstStyle/>
          <a:p>
            <a:r>
              <a:rPr lang="en-US"/>
              <a:t>Microsoft Confidential</a:t>
            </a:r>
            <a:endParaRPr lang="en-US" dirty="0"/>
          </a:p>
        </p:txBody>
      </p:sp>
    </p:spTree>
    <p:extLst>
      <p:ext uri="{BB962C8B-B14F-4D97-AF65-F5344CB8AC3E}">
        <p14:creationId xmlns:p14="http://schemas.microsoft.com/office/powerpoint/2010/main" val="50985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err="1"/>
              <a:t>HeartBeat</a:t>
            </a:r>
            <a:r>
              <a:rPr lang="en-US" altLang="zh-TW" dirty="0"/>
              <a:t> Sender </a:t>
            </a:r>
            <a:endParaRPr lang="zh-TW" altLang="en-US" dirty="0"/>
          </a:p>
        </p:txBody>
      </p:sp>
      <p:pic>
        <p:nvPicPr>
          <p:cNvPr id="2" name="Picture 1"/>
          <p:cNvPicPr>
            <a:picLocks noChangeAspect="1"/>
          </p:cNvPicPr>
          <p:nvPr/>
        </p:nvPicPr>
        <p:blipFill>
          <a:blip r:embed="rId3"/>
          <a:stretch>
            <a:fillRect/>
          </a:stretch>
        </p:blipFill>
        <p:spPr>
          <a:xfrm>
            <a:off x="503695" y="1192867"/>
            <a:ext cx="5783983" cy="2694352"/>
          </a:xfrm>
          <a:prstGeom prst="rect">
            <a:avLst/>
          </a:prstGeom>
          <a:ln>
            <a:solidFill>
              <a:schemeClr val="bg1">
                <a:lumMod val="50000"/>
              </a:schemeClr>
            </a:solidFill>
          </a:ln>
        </p:spPr>
      </p:pic>
      <p:grpSp>
        <p:nvGrpSpPr>
          <p:cNvPr id="8" name="Group 7"/>
          <p:cNvGrpSpPr/>
          <p:nvPr/>
        </p:nvGrpSpPr>
        <p:grpSpPr>
          <a:xfrm>
            <a:off x="390574" y="3931508"/>
            <a:ext cx="9174728" cy="916808"/>
            <a:chOff x="670439" y="4037222"/>
            <a:chExt cx="9174728" cy="916808"/>
          </a:xfrm>
        </p:grpSpPr>
        <p:pic>
          <p:nvPicPr>
            <p:cNvPr id="4" name="Picture 3"/>
            <p:cNvPicPr>
              <a:picLocks noChangeAspect="1"/>
            </p:cNvPicPr>
            <p:nvPr/>
          </p:nvPicPr>
          <p:blipFill>
            <a:blip r:embed="rId4"/>
            <a:stretch>
              <a:fillRect/>
            </a:stretch>
          </p:blipFill>
          <p:spPr>
            <a:xfrm>
              <a:off x="748792" y="4449205"/>
              <a:ext cx="9096375" cy="504825"/>
            </a:xfrm>
            <a:prstGeom prst="rect">
              <a:avLst/>
            </a:prstGeom>
            <a:ln>
              <a:solidFill>
                <a:schemeClr val="bg1">
                  <a:lumMod val="50000"/>
                </a:schemeClr>
              </a:solidFill>
            </a:ln>
          </p:spPr>
        </p:pic>
        <p:sp>
          <p:nvSpPr>
            <p:cNvPr id="7" name="Rectangle 6"/>
            <p:cNvSpPr/>
            <p:nvPr/>
          </p:nvSpPr>
          <p:spPr>
            <a:xfrm>
              <a:off x="670439" y="4037222"/>
              <a:ext cx="3662028" cy="369332"/>
            </a:xfrm>
            <a:prstGeom prst="rect">
              <a:avLst/>
            </a:prstGeom>
          </p:spPr>
          <p:txBody>
            <a:bodyPr wrap="none">
              <a:spAutoFit/>
            </a:bodyPr>
            <a:lstStyle/>
            <a:p>
              <a:r>
                <a:rPr lang="en-US" altLang="zh-TW" dirty="0" err="1"/>
                <a:t>IoTHubEventProcessor</a:t>
              </a:r>
              <a:r>
                <a:rPr lang="en-US" altLang="zh-TW" dirty="0"/>
                <a:t>/</a:t>
              </a:r>
              <a:r>
                <a:rPr lang="zh-TW" altLang="en-US" dirty="0"/>
                <a:t>App.config</a:t>
              </a:r>
              <a:endParaRPr lang="zh-TW" altLang="en-US" dirty="0"/>
            </a:p>
          </p:txBody>
        </p:sp>
      </p:grpSp>
      <p:grpSp>
        <p:nvGrpSpPr>
          <p:cNvPr id="9" name="Group 8"/>
          <p:cNvGrpSpPr/>
          <p:nvPr/>
        </p:nvGrpSpPr>
        <p:grpSpPr>
          <a:xfrm>
            <a:off x="6097160" y="5078345"/>
            <a:ext cx="5564958" cy="1416810"/>
            <a:chOff x="6533912" y="1540892"/>
            <a:chExt cx="5564958" cy="1416810"/>
          </a:xfrm>
        </p:grpSpPr>
        <p:pic>
          <p:nvPicPr>
            <p:cNvPr id="6" name="Picture 5"/>
            <p:cNvPicPr>
              <a:picLocks noChangeAspect="1"/>
            </p:cNvPicPr>
            <p:nvPr/>
          </p:nvPicPr>
          <p:blipFill>
            <a:blip r:embed="rId5"/>
            <a:stretch>
              <a:fillRect/>
            </a:stretch>
          </p:blipFill>
          <p:spPr>
            <a:xfrm>
              <a:off x="6533912" y="1924399"/>
              <a:ext cx="5564958" cy="1033303"/>
            </a:xfrm>
            <a:prstGeom prst="rect">
              <a:avLst/>
            </a:prstGeom>
            <a:ln>
              <a:solidFill>
                <a:schemeClr val="bg1">
                  <a:lumMod val="50000"/>
                </a:schemeClr>
              </a:solidFill>
            </a:ln>
          </p:spPr>
        </p:pic>
        <p:sp>
          <p:nvSpPr>
            <p:cNvPr id="41" name="Rectangle 40"/>
            <p:cNvSpPr/>
            <p:nvPr/>
          </p:nvSpPr>
          <p:spPr>
            <a:xfrm>
              <a:off x="6533912" y="1540892"/>
              <a:ext cx="3662028" cy="369332"/>
            </a:xfrm>
            <a:prstGeom prst="rect">
              <a:avLst/>
            </a:prstGeom>
            <a:ln>
              <a:solidFill>
                <a:schemeClr val="bg1">
                  <a:lumMod val="50000"/>
                </a:schemeClr>
              </a:solidFill>
            </a:ln>
          </p:spPr>
          <p:txBody>
            <a:bodyPr wrap="none">
              <a:spAutoFit/>
            </a:bodyPr>
            <a:lstStyle/>
            <a:p>
              <a:r>
                <a:rPr lang="en-US" altLang="zh-TW" dirty="0" err="1"/>
                <a:t>IoTHubEventProcessor</a:t>
              </a:r>
              <a:r>
                <a:rPr lang="en-US" altLang="zh-TW" dirty="0"/>
                <a:t>/</a:t>
              </a:r>
              <a:r>
                <a:rPr lang="en-US" altLang="zh-TW" dirty="0" err="1"/>
                <a:t>Program.cs</a:t>
              </a:r>
              <a:endParaRPr lang="zh-TW" altLang="en-US" dirty="0"/>
            </a:p>
          </p:txBody>
        </p:sp>
      </p:grpSp>
    </p:spTree>
    <p:extLst>
      <p:ext uri="{BB962C8B-B14F-4D97-AF65-F5344CB8AC3E}">
        <p14:creationId xmlns:p14="http://schemas.microsoft.com/office/powerpoint/2010/main" val="25476334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Message Feed In Web API</a:t>
            </a:r>
            <a:endParaRPr lang="zh-TW" altLang="en-US" dirty="0"/>
          </a:p>
        </p:txBody>
      </p:sp>
      <p:pic>
        <p:nvPicPr>
          <p:cNvPr id="2" name="Picture 1"/>
          <p:cNvPicPr>
            <a:picLocks noChangeAspect="1"/>
          </p:cNvPicPr>
          <p:nvPr/>
        </p:nvPicPr>
        <p:blipFill>
          <a:blip r:embed="rId3"/>
          <a:stretch>
            <a:fillRect/>
          </a:stretch>
        </p:blipFill>
        <p:spPr>
          <a:xfrm>
            <a:off x="397448" y="1399529"/>
            <a:ext cx="8162090" cy="4863275"/>
          </a:xfrm>
          <a:prstGeom prst="rect">
            <a:avLst/>
          </a:prstGeom>
          <a:ln>
            <a:solidFill>
              <a:schemeClr val="bg1">
                <a:lumMod val="50000"/>
              </a:schemeClr>
            </a:solidFill>
          </a:ln>
        </p:spPr>
      </p:pic>
      <p:grpSp>
        <p:nvGrpSpPr>
          <p:cNvPr id="6" name="Group 5"/>
          <p:cNvGrpSpPr/>
          <p:nvPr/>
        </p:nvGrpSpPr>
        <p:grpSpPr>
          <a:xfrm>
            <a:off x="1252467" y="1724045"/>
            <a:ext cx="10517214" cy="667907"/>
            <a:chOff x="1252467" y="1724045"/>
            <a:chExt cx="10517214" cy="667907"/>
          </a:xfrm>
        </p:grpSpPr>
        <p:grpSp>
          <p:nvGrpSpPr>
            <p:cNvPr id="15" name="Group 14"/>
            <p:cNvGrpSpPr/>
            <p:nvPr/>
          </p:nvGrpSpPr>
          <p:grpSpPr>
            <a:xfrm>
              <a:off x="7808532" y="1874887"/>
              <a:ext cx="3961149" cy="517065"/>
              <a:chOff x="4238832" y="3425047"/>
              <a:chExt cx="3961149" cy="517065"/>
            </a:xfrm>
          </p:grpSpPr>
          <p:sp>
            <p:nvSpPr>
              <p:cNvPr id="17" name="Rectangle 16"/>
              <p:cNvSpPr/>
              <p:nvPr/>
            </p:nvSpPr>
            <p:spPr bwMode="auto">
              <a:xfrm>
                <a:off x="4242063" y="3519437"/>
                <a:ext cx="3957918" cy="31096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sp>
            <p:nvSpPr>
              <p:cNvPr id="18" name="TextBox 17"/>
              <p:cNvSpPr txBox="1"/>
              <p:nvPr/>
            </p:nvSpPr>
            <p:spPr>
              <a:xfrm>
                <a:off x="4238832" y="3425047"/>
                <a:ext cx="3961149" cy="517065"/>
              </a:xfrm>
              <a:prstGeom prst="rect">
                <a:avLst/>
              </a:prstGeom>
              <a:noFill/>
            </p:spPr>
            <p:txBody>
              <a:bodyPr wrap="none" lIns="182880" tIns="146304" rIns="182880" bIns="146304" rtlCol="0">
                <a:spAutoFit/>
              </a:bodyPr>
              <a:lstStyle/>
              <a:p>
                <a:pPr>
                  <a:lnSpc>
                    <a:spcPct val="90000"/>
                  </a:lnSpc>
                  <a:spcAft>
                    <a:spcPts val="600"/>
                  </a:spcAft>
                </a:pPr>
                <a:r>
                  <a:rPr lang="en-US" altLang="zh-TW" sz="1600" dirty="0">
                    <a:solidFill>
                      <a:schemeClr val="bg1"/>
                    </a:solidFill>
                  </a:rPr>
                  <a:t>1. Get </a:t>
                </a:r>
                <a:r>
                  <a:rPr lang="en-US" altLang="zh-TW" sz="1600" dirty="0" err="1">
                    <a:solidFill>
                      <a:schemeClr val="bg1"/>
                    </a:solidFill>
                  </a:rPr>
                  <a:t>RTMessageHub</a:t>
                </a:r>
                <a:r>
                  <a:rPr lang="en-US" altLang="zh-TW" sz="1600" dirty="0">
                    <a:solidFill>
                      <a:schemeClr val="bg1"/>
                    </a:solidFill>
                  </a:rPr>
                  <a:t> running instance.</a:t>
                </a:r>
                <a:endParaRPr lang="zh-TW" altLang="en-US" sz="1600" dirty="0" err="1">
                  <a:solidFill>
                    <a:schemeClr val="bg1"/>
                  </a:solidFill>
                </a:endParaRPr>
              </a:p>
            </p:txBody>
          </p:sp>
        </p:grpSp>
        <p:sp>
          <p:nvSpPr>
            <p:cNvPr id="16" name="Rectangle 15"/>
            <p:cNvSpPr/>
            <p:nvPr/>
          </p:nvSpPr>
          <p:spPr bwMode="auto">
            <a:xfrm>
              <a:off x="1252467" y="1724045"/>
              <a:ext cx="7175095" cy="236730"/>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grpSp>
      <p:grpSp>
        <p:nvGrpSpPr>
          <p:cNvPr id="27" name="Group 26"/>
          <p:cNvGrpSpPr/>
          <p:nvPr/>
        </p:nvGrpSpPr>
        <p:grpSpPr>
          <a:xfrm>
            <a:off x="1565123" y="4867259"/>
            <a:ext cx="9612240" cy="738664"/>
            <a:chOff x="1565123" y="4867259"/>
            <a:chExt cx="9612240" cy="738664"/>
          </a:xfrm>
        </p:grpSpPr>
        <p:grpSp>
          <p:nvGrpSpPr>
            <p:cNvPr id="13" name="Group 12"/>
            <p:cNvGrpSpPr/>
            <p:nvPr/>
          </p:nvGrpSpPr>
          <p:grpSpPr>
            <a:xfrm>
              <a:off x="7131371" y="4867259"/>
              <a:ext cx="4045992" cy="738664"/>
              <a:chOff x="7131371" y="4867259"/>
              <a:chExt cx="4045992" cy="738664"/>
            </a:xfrm>
          </p:grpSpPr>
          <p:sp>
            <p:nvSpPr>
              <p:cNvPr id="25" name="Rectangle 24"/>
              <p:cNvSpPr/>
              <p:nvPr/>
            </p:nvSpPr>
            <p:spPr bwMode="auto">
              <a:xfrm>
                <a:off x="7219445" y="4931749"/>
                <a:ext cx="3957918" cy="5799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sp>
            <p:nvSpPr>
              <p:cNvPr id="26" name="TextBox 25"/>
              <p:cNvSpPr txBox="1"/>
              <p:nvPr/>
            </p:nvSpPr>
            <p:spPr>
              <a:xfrm>
                <a:off x="7131371" y="4867259"/>
                <a:ext cx="4045991" cy="738664"/>
              </a:xfrm>
              <a:prstGeom prst="rect">
                <a:avLst/>
              </a:prstGeom>
              <a:noFill/>
            </p:spPr>
            <p:txBody>
              <a:bodyPr wrap="square" lIns="182880" tIns="146304" rIns="182880" bIns="146304" rtlCol="0">
                <a:spAutoFit/>
              </a:bodyPr>
              <a:lstStyle/>
              <a:p>
                <a:pPr>
                  <a:lnSpc>
                    <a:spcPct val="90000"/>
                  </a:lnSpc>
                  <a:spcAft>
                    <a:spcPts val="600"/>
                  </a:spcAft>
                </a:pPr>
                <a:r>
                  <a:rPr lang="en-US" altLang="zh-TW" sz="1600" dirty="0">
                    <a:solidFill>
                      <a:schemeClr val="bg1"/>
                    </a:solidFill>
                  </a:rPr>
                  <a:t>2. Get company ID, send feed in message to Group.</a:t>
                </a:r>
                <a:endParaRPr lang="zh-TW" altLang="en-US" sz="1600" dirty="0" err="1">
                  <a:solidFill>
                    <a:schemeClr val="bg1"/>
                  </a:solidFill>
                </a:endParaRPr>
              </a:p>
            </p:txBody>
          </p:sp>
        </p:grpSp>
        <p:sp>
          <p:nvSpPr>
            <p:cNvPr id="22" name="Rectangle 21"/>
            <p:cNvSpPr/>
            <p:nvPr/>
          </p:nvSpPr>
          <p:spPr bwMode="auto">
            <a:xfrm>
              <a:off x="1565123" y="4930219"/>
              <a:ext cx="5420140" cy="424205"/>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3290853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Heartbeat, Message and Alarm</a:t>
            </a:r>
            <a:endParaRPr lang="zh-TW" altLang="en-US" dirty="0"/>
          </a:p>
        </p:txBody>
      </p:sp>
      <p:sp>
        <p:nvSpPr>
          <p:cNvPr id="8" name="Content Placeholder 2"/>
          <p:cNvSpPr txBox="1">
            <a:spLocks/>
          </p:cNvSpPr>
          <p:nvPr/>
        </p:nvSpPr>
        <p:spPr>
          <a:xfrm>
            <a:off x="6121526" y="1385740"/>
            <a:ext cx="5577137" cy="4157221"/>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800" dirty="0" err="1"/>
              <a:t>SignalR</a:t>
            </a:r>
            <a:r>
              <a:rPr lang="en-US" altLang="zh-TW" sz="2800" dirty="0"/>
              <a:t> doesn’t understand heartbeat, Message and Alarm</a:t>
            </a:r>
          </a:p>
          <a:p>
            <a:pPr>
              <a:buFont typeface="Wingdings" panose="05000000000000000000" pitchFamily="2" charset="2"/>
              <a:buChar char="l"/>
            </a:pPr>
            <a:r>
              <a:rPr lang="en-US" altLang="zh-TW" sz="2800" dirty="0" err="1"/>
              <a:t>SignalR</a:t>
            </a:r>
            <a:r>
              <a:rPr lang="en-US" altLang="zh-TW" sz="2800" dirty="0"/>
              <a:t> just broadcast data into different Group by company ID</a:t>
            </a:r>
          </a:p>
          <a:p>
            <a:pPr>
              <a:buFont typeface="Wingdings" panose="05000000000000000000" pitchFamily="2" charset="2"/>
              <a:buChar char="l"/>
            </a:pPr>
            <a:r>
              <a:rPr lang="en-US" altLang="zh-TW" sz="2800" dirty="0"/>
              <a:t>Different type of data are handle by View of MVC.</a:t>
            </a:r>
          </a:p>
        </p:txBody>
      </p:sp>
      <p:grpSp>
        <p:nvGrpSpPr>
          <p:cNvPr id="9" name="Group 8">
            <a:extLst>
              <a:ext uri="{FF2B5EF4-FFF2-40B4-BE49-F238E27FC236}">
                <a16:creationId xmlns:a16="http://schemas.microsoft.com/office/drawing/2014/main" id="{13E182B5-A075-42A6-B6AB-4DDA1AEBF811}"/>
              </a:ext>
            </a:extLst>
          </p:cNvPr>
          <p:cNvGrpSpPr/>
          <p:nvPr/>
        </p:nvGrpSpPr>
        <p:grpSpPr>
          <a:xfrm>
            <a:off x="2164913" y="3210991"/>
            <a:ext cx="1378904" cy="1171926"/>
            <a:chOff x="1055696" y="1709592"/>
            <a:chExt cx="1378904" cy="1171926"/>
          </a:xfrm>
        </p:grpSpPr>
        <p:pic>
          <p:nvPicPr>
            <p:cNvPr id="10" name="Picture 9">
              <a:extLst>
                <a:ext uri="{FF2B5EF4-FFF2-40B4-BE49-F238E27FC236}">
                  <a16:creationId xmlns:a16="http://schemas.microsoft.com/office/drawing/2014/main" id="{E7E8B442-B446-498A-A33C-4F65D8F002E6}"/>
                </a:ext>
              </a:extLst>
            </p:cNvPr>
            <p:cNvPicPr>
              <a:picLocks noChangeAspect="1"/>
            </p:cNvPicPr>
            <p:nvPr/>
          </p:nvPicPr>
          <p:blipFill>
            <a:blip r:embed="rId3"/>
            <a:stretch>
              <a:fillRect/>
            </a:stretch>
          </p:blipFill>
          <p:spPr>
            <a:xfrm>
              <a:off x="1403852" y="2189547"/>
              <a:ext cx="682593" cy="691971"/>
            </a:xfrm>
            <a:prstGeom prst="rect">
              <a:avLst/>
            </a:prstGeom>
          </p:spPr>
        </p:pic>
        <p:sp>
          <p:nvSpPr>
            <p:cNvPr id="11" name="TextBox 10">
              <a:extLst>
                <a:ext uri="{FF2B5EF4-FFF2-40B4-BE49-F238E27FC236}">
                  <a16:creationId xmlns:a16="http://schemas.microsoft.com/office/drawing/2014/main" id="{BBD530A7-55E3-4558-BE32-9E4B65B63EC7}"/>
                </a:ext>
              </a:extLst>
            </p:cNvPr>
            <p:cNvSpPr txBox="1"/>
            <p:nvPr/>
          </p:nvSpPr>
          <p:spPr>
            <a:xfrm>
              <a:off x="1055696" y="1709592"/>
              <a:ext cx="1378904"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ysClr val="windowText" lastClr="000000"/>
                  </a:solidFill>
                  <a:effectLst/>
                  <a:uLnTx/>
                  <a:uFillTx/>
                </a:rPr>
                <a:t>Admin Web</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err="1">
                  <a:solidFill>
                    <a:sysClr val="windowText" lastClr="000000"/>
                  </a:solidFill>
                </a:rPr>
                <a:t>SuperAdmin</a:t>
              </a:r>
              <a:r>
                <a:rPr lang="en-US" sz="1200" kern="0" dirty="0">
                  <a:solidFill>
                    <a:sysClr val="windowText" lastClr="000000"/>
                  </a:solidFill>
                </a:rPr>
                <a:t> Web</a:t>
              </a:r>
              <a:endParaRPr kumimoji="0" lang="en-US" sz="1200" b="0" i="0" u="none" strike="noStrike" kern="0" cap="none" spc="0" normalizeH="0" baseline="0" noProof="0" dirty="0">
                <a:ln>
                  <a:noFill/>
                </a:ln>
                <a:solidFill>
                  <a:sysClr val="windowText" lastClr="000000"/>
                </a:solidFill>
                <a:effectLst/>
                <a:uLnTx/>
                <a:uFillTx/>
              </a:endParaRPr>
            </a:p>
          </p:txBody>
        </p:sp>
      </p:grpSp>
      <p:sp>
        <p:nvSpPr>
          <p:cNvPr id="25" name="Rectangle 24">
            <a:extLst>
              <a:ext uri="{FF2B5EF4-FFF2-40B4-BE49-F238E27FC236}">
                <a16:creationId xmlns:a16="http://schemas.microsoft.com/office/drawing/2014/main" id="{CCFAE558-1DC2-4556-BFA8-0D4FB91EB93A}"/>
              </a:ext>
            </a:extLst>
          </p:cNvPr>
          <p:cNvSpPr/>
          <p:nvPr/>
        </p:nvSpPr>
        <p:spPr>
          <a:xfrm>
            <a:off x="536102" y="5527628"/>
            <a:ext cx="1074407" cy="48314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TextBox 25">
            <a:extLst>
              <a:ext uri="{FF2B5EF4-FFF2-40B4-BE49-F238E27FC236}">
                <a16:creationId xmlns:a16="http://schemas.microsoft.com/office/drawing/2014/main" id="{73A375FE-6DED-4D9B-8CC7-3DF8D509B790}"/>
              </a:ext>
            </a:extLst>
          </p:cNvPr>
          <p:cNvSpPr txBox="1"/>
          <p:nvPr/>
        </p:nvSpPr>
        <p:spPr>
          <a:xfrm>
            <a:off x="672360" y="5544145"/>
            <a:ext cx="801900" cy="401893"/>
          </a:xfrm>
          <a:prstGeom prst="rect">
            <a:avLst/>
          </a:prstGeom>
          <a:noFill/>
        </p:spPr>
        <p:txBody>
          <a:bodyPr wrap="none" rtlCol="0">
            <a:spAutoFit/>
          </a:bodyPr>
          <a:lstStyle/>
          <a:p>
            <a:pPr algn="ctr"/>
            <a:r>
              <a:rPr lang="en-US" altLang="zh-TW" sz="1200" dirty="0">
                <a:solidFill>
                  <a:schemeClr val="bg1"/>
                </a:solidFill>
              </a:rPr>
              <a:t>SB Client</a:t>
            </a:r>
          </a:p>
          <a:p>
            <a:pPr algn="ctr"/>
            <a:r>
              <a:rPr lang="en-US" altLang="zh-TW" sz="1200" dirty="0">
                <a:solidFill>
                  <a:schemeClr val="bg1"/>
                </a:solidFill>
              </a:rPr>
              <a:t>Alarm Ops</a:t>
            </a:r>
            <a:endParaRPr lang="zh-TW" altLang="en-US" sz="1200" dirty="0">
              <a:solidFill>
                <a:schemeClr val="bg1"/>
              </a:solidFill>
            </a:endParaRPr>
          </a:p>
        </p:txBody>
      </p:sp>
      <p:sp>
        <p:nvSpPr>
          <p:cNvPr id="27" name="Rectangle 26">
            <a:extLst>
              <a:ext uri="{FF2B5EF4-FFF2-40B4-BE49-F238E27FC236}">
                <a16:creationId xmlns:a16="http://schemas.microsoft.com/office/drawing/2014/main" id="{B6BB53D8-39AB-4AC8-9F11-1D72ED55B11C}"/>
              </a:ext>
            </a:extLst>
          </p:cNvPr>
          <p:cNvSpPr/>
          <p:nvPr/>
        </p:nvSpPr>
        <p:spPr>
          <a:xfrm>
            <a:off x="1825323" y="5527628"/>
            <a:ext cx="1074407" cy="48314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TextBox 30">
            <a:extLst>
              <a:ext uri="{FF2B5EF4-FFF2-40B4-BE49-F238E27FC236}">
                <a16:creationId xmlns:a16="http://schemas.microsoft.com/office/drawing/2014/main" id="{EFC00E01-FFFD-4C9E-A2E1-FEB676AD9292}"/>
              </a:ext>
            </a:extLst>
          </p:cNvPr>
          <p:cNvSpPr txBox="1"/>
          <p:nvPr/>
        </p:nvSpPr>
        <p:spPr>
          <a:xfrm>
            <a:off x="1987271" y="5544145"/>
            <a:ext cx="750526" cy="461666"/>
          </a:xfrm>
          <a:prstGeom prst="rect">
            <a:avLst/>
          </a:prstGeom>
          <a:noFill/>
        </p:spPr>
        <p:txBody>
          <a:bodyPr wrap="none" rtlCol="0">
            <a:spAutoFit/>
          </a:bodyPr>
          <a:lstStyle/>
          <a:p>
            <a:pPr algn="ctr"/>
            <a:r>
              <a:rPr lang="en-US" altLang="zh-TW" sz="1200" dirty="0">
                <a:solidFill>
                  <a:schemeClr val="bg1"/>
                </a:solidFill>
              </a:rPr>
              <a:t>SB Client</a:t>
            </a:r>
          </a:p>
          <a:p>
            <a:pPr algn="ctr"/>
            <a:r>
              <a:rPr lang="en-US" altLang="zh-TW" sz="1200" dirty="0">
                <a:solidFill>
                  <a:schemeClr val="bg1"/>
                </a:solidFill>
              </a:rPr>
              <a:t>Infra Ops</a:t>
            </a:r>
            <a:endParaRPr lang="zh-TW" altLang="en-US" sz="1200" dirty="0">
              <a:solidFill>
                <a:schemeClr val="bg1"/>
              </a:solidFill>
            </a:endParaRPr>
          </a:p>
        </p:txBody>
      </p:sp>
      <p:sp>
        <p:nvSpPr>
          <p:cNvPr id="33" name="Rectangle 32">
            <a:extLst>
              <a:ext uri="{FF2B5EF4-FFF2-40B4-BE49-F238E27FC236}">
                <a16:creationId xmlns:a16="http://schemas.microsoft.com/office/drawing/2014/main" id="{0859A397-5912-4BCF-A27D-9C03768901DD}"/>
              </a:ext>
            </a:extLst>
          </p:cNvPr>
          <p:cNvSpPr/>
          <p:nvPr/>
        </p:nvSpPr>
        <p:spPr>
          <a:xfrm>
            <a:off x="377657" y="5413896"/>
            <a:ext cx="5236824" cy="10243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TextBox 33">
            <a:extLst>
              <a:ext uri="{FF2B5EF4-FFF2-40B4-BE49-F238E27FC236}">
                <a16:creationId xmlns:a16="http://schemas.microsoft.com/office/drawing/2014/main" id="{070C0CB5-3175-4B16-A758-E2AA3BCACEFD}"/>
              </a:ext>
            </a:extLst>
          </p:cNvPr>
          <p:cNvSpPr txBox="1"/>
          <p:nvPr/>
        </p:nvSpPr>
        <p:spPr>
          <a:xfrm>
            <a:off x="1465644" y="6109499"/>
            <a:ext cx="3219920" cy="369332"/>
          </a:xfrm>
          <a:prstGeom prst="rect">
            <a:avLst/>
          </a:prstGeom>
          <a:noFill/>
        </p:spPr>
        <p:txBody>
          <a:bodyPr wrap="none" rtlCol="0">
            <a:spAutoFit/>
          </a:bodyPr>
          <a:lstStyle/>
          <a:p>
            <a:r>
              <a:rPr lang="en-US" altLang="zh-TW" dirty="0">
                <a:solidFill>
                  <a:srgbClr val="FF0000"/>
                </a:solidFill>
              </a:rPr>
              <a:t>Backend Process</a:t>
            </a:r>
            <a:r>
              <a:rPr lang="zh-TW" altLang="en-US" dirty="0">
                <a:solidFill>
                  <a:srgbClr val="FF0000"/>
                </a:solidFill>
              </a:rPr>
              <a:t> </a:t>
            </a:r>
            <a:r>
              <a:rPr lang="en-US" altLang="zh-TW" dirty="0">
                <a:solidFill>
                  <a:srgbClr val="FF0000"/>
                </a:solidFill>
              </a:rPr>
              <a:t>(Service Fabric)</a:t>
            </a:r>
            <a:endParaRPr lang="zh-TW" altLang="en-US" dirty="0">
              <a:solidFill>
                <a:srgbClr val="FF0000"/>
              </a:solidFill>
            </a:endParaRPr>
          </a:p>
        </p:txBody>
      </p:sp>
      <p:sp>
        <p:nvSpPr>
          <p:cNvPr id="35" name="Rectangle 34">
            <a:extLst>
              <a:ext uri="{FF2B5EF4-FFF2-40B4-BE49-F238E27FC236}">
                <a16:creationId xmlns:a16="http://schemas.microsoft.com/office/drawing/2014/main" id="{B8C0B110-21FE-4AA9-B435-3F7F24C22F27}"/>
              </a:ext>
            </a:extLst>
          </p:cNvPr>
          <p:cNvSpPr/>
          <p:nvPr/>
        </p:nvSpPr>
        <p:spPr>
          <a:xfrm>
            <a:off x="3094673" y="5536280"/>
            <a:ext cx="1074407" cy="48314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TextBox 35">
            <a:extLst>
              <a:ext uri="{FF2B5EF4-FFF2-40B4-BE49-F238E27FC236}">
                <a16:creationId xmlns:a16="http://schemas.microsoft.com/office/drawing/2014/main" id="{AD8F6A1B-C8CC-4EC7-AD97-7AC741D916B9}"/>
              </a:ext>
            </a:extLst>
          </p:cNvPr>
          <p:cNvSpPr txBox="1"/>
          <p:nvPr/>
        </p:nvSpPr>
        <p:spPr>
          <a:xfrm>
            <a:off x="3283319" y="5637763"/>
            <a:ext cx="704424" cy="276999"/>
          </a:xfrm>
          <a:prstGeom prst="rect">
            <a:avLst/>
          </a:prstGeom>
          <a:noFill/>
        </p:spPr>
        <p:txBody>
          <a:bodyPr wrap="none" rtlCol="0">
            <a:spAutoFit/>
          </a:bodyPr>
          <a:lstStyle/>
          <a:p>
            <a:pPr algn="ctr"/>
            <a:r>
              <a:rPr lang="en-US" altLang="zh-TW" sz="1200" dirty="0">
                <a:solidFill>
                  <a:schemeClr val="bg1"/>
                </a:solidFill>
              </a:rPr>
              <a:t>Routine</a:t>
            </a:r>
            <a:endParaRPr lang="zh-TW" altLang="en-US" sz="1200" dirty="0">
              <a:solidFill>
                <a:schemeClr val="bg1"/>
              </a:solidFill>
            </a:endParaRPr>
          </a:p>
        </p:txBody>
      </p:sp>
      <p:sp>
        <p:nvSpPr>
          <p:cNvPr id="38" name="Rectangle 37">
            <a:extLst>
              <a:ext uri="{FF2B5EF4-FFF2-40B4-BE49-F238E27FC236}">
                <a16:creationId xmlns:a16="http://schemas.microsoft.com/office/drawing/2014/main" id="{117E1BCA-0FB2-4E67-BF35-574E5D1165AD}"/>
              </a:ext>
            </a:extLst>
          </p:cNvPr>
          <p:cNvSpPr/>
          <p:nvPr/>
        </p:nvSpPr>
        <p:spPr>
          <a:xfrm>
            <a:off x="4364023" y="5544145"/>
            <a:ext cx="1074407" cy="48314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TextBox 38">
            <a:extLst>
              <a:ext uri="{FF2B5EF4-FFF2-40B4-BE49-F238E27FC236}">
                <a16:creationId xmlns:a16="http://schemas.microsoft.com/office/drawing/2014/main" id="{B7D5CD8D-2927-4604-9A32-50FBBBCA57C8}"/>
              </a:ext>
            </a:extLst>
          </p:cNvPr>
          <p:cNvSpPr txBox="1"/>
          <p:nvPr/>
        </p:nvSpPr>
        <p:spPr>
          <a:xfrm>
            <a:off x="4408663" y="5560662"/>
            <a:ext cx="985142" cy="461666"/>
          </a:xfrm>
          <a:prstGeom prst="rect">
            <a:avLst/>
          </a:prstGeom>
          <a:noFill/>
        </p:spPr>
        <p:txBody>
          <a:bodyPr wrap="none" rtlCol="0">
            <a:spAutoFit/>
          </a:bodyPr>
          <a:lstStyle/>
          <a:p>
            <a:pPr algn="ctr"/>
            <a:r>
              <a:rPr lang="en-US" altLang="zh-TW" sz="1200" dirty="0">
                <a:solidFill>
                  <a:schemeClr val="bg1"/>
                </a:solidFill>
              </a:rPr>
              <a:t>Event</a:t>
            </a:r>
          </a:p>
          <a:p>
            <a:pPr algn="ctr"/>
            <a:r>
              <a:rPr lang="en-US" altLang="zh-TW" sz="1200" dirty="0">
                <a:solidFill>
                  <a:schemeClr val="bg1"/>
                </a:solidFill>
              </a:rPr>
              <a:t>Process Host</a:t>
            </a:r>
            <a:endParaRPr lang="zh-TW" altLang="en-US" sz="1200" dirty="0">
              <a:solidFill>
                <a:schemeClr val="bg1"/>
              </a:solidFill>
            </a:endParaRPr>
          </a:p>
        </p:txBody>
      </p:sp>
      <p:cxnSp>
        <p:nvCxnSpPr>
          <p:cNvPr id="50" name="Straight Arrow Connector 49">
            <a:extLst>
              <a:ext uri="{FF2B5EF4-FFF2-40B4-BE49-F238E27FC236}">
                <a16:creationId xmlns:a16="http://schemas.microsoft.com/office/drawing/2014/main" id="{19380820-CE2B-47DF-82BE-8228EB3F3AB7}"/>
              </a:ext>
            </a:extLst>
          </p:cNvPr>
          <p:cNvCxnSpPr>
            <a:cxnSpLocks/>
          </p:cNvCxnSpPr>
          <p:nvPr/>
        </p:nvCxnSpPr>
        <p:spPr>
          <a:xfrm flipV="1">
            <a:off x="1220019" y="4395284"/>
            <a:ext cx="1237587" cy="112023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694ED7E-A29D-424E-87EF-B37E14BDE039}"/>
              </a:ext>
            </a:extLst>
          </p:cNvPr>
          <p:cNvCxnSpPr>
            <a:cxnSpLocks/>
            <a:stCxn id="27" idx="0"/>
          </p:cNvCxnSpPr>
          <p:nvPr/>
        </p:nvCxnSpPr>
        <p:spPr>
          <a:xfrm flipV="1">
            <a:off x="2362527" y="4460018"/>
            <a:ext cx="299498" cy="106761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3D2CC98-1EF5-4F48-99EE-5F8263FD078C}"/>
              </a:ext>
            </a:extLst>
          </p:cNvPr>
          <p:cNvCxnSpPr>
            <a:cxnSpLocks/>
            <a:stCxn id="35" idx="0"/>
          </p:cNvCxnSpPr>
          <p:nvPr/>
        </p:nvCxnSpPr>
        <p:spPr>
          <a:xfrm flipH="1" flipV="1">
            <a:off x="2996069" y="4460018"/>
            <a:ext cx="635808" cy="1076262"/>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FA18C0-4F97-4ABE-879F-061B246E4714}"/>
              </a:ext>
            </a:extLst>
          </p:cNvPr>
          <p:cNvCxnSpPr>
            <a:cxnSpLocks/>
          </p:cNvCxnSpPr>
          <p:nvPr/>
        </p:nvCxnSpPr>
        <p:spPr>
          <a:xfrm flipH="1" flipV="1">
            <a:off x="3369712" y="4442853"/>
            <a:ext cx="1476359" cy="1100644"/>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C2BE643-5C2C-409E-8B87-1B4F3D82A1F2}"/>
              </a:ext>
            </a:extLst>
          </p:cNvPr>
          <p:cNvCxnSpPr>
            <a:cxnSpLocks/>
          </p:cNvCxnSpPr>
          <p:nvPr/>
        </p:nvCxnSpPr>
        <p:spPr>
          <a:xfrm flipH="1" flipV="1">
            <a:off x="3496682" y="4355356"/>
            <a:ext cx="1552361" cy="1154458"/>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8D73733-C137-4457-8DB4-4012537BAE56}"/>
              </a:ext>
            </a:extLst>
          </p:cNvPr>
          <p:cNvCxnSpPr>
            <a:cxnSpLocks/>
          </p:cNvCxnSpPr>
          <p:nvPr/>
        </p:nvCxnSpPr>
        <p:spPr>
          <a:xfrm flipV="1">
            <a:off x="912950" y="4324511"/>
            <a:ext cx="1333023" cy="12184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8A846DC6-896A-421B-BB90-405B017E2C97}"/>
              </a:ext>
            </a:extLst>
          </p:cNvPr>
          <p:cNvPicPr>
            <a:picLocks noChangeAspect="1"/>
          </p:cNvPicPr>
          <p:nvPr/>
        </p:nvPicPr>
        <p:blipFill>
          <a:blip r:embed="rId4"/>
          <a:stretch>
            <a:fillRect/>
          </a:stretch>
        </p:blipFill>
        <p:spPr>
          <a:xfrm>
            <a:off x="94801" y="1611766"/>
            <a:ext cx="2804929" cy="1237911"/>
          </a:xfrm>
          <a:prstGeom prst="rect">
            <a:avLst/>
          </a:prstGeom>
          <a:ln>
            <a:solidFill>
              <a:schemeClr val="bg1">
                <a:lumMod val="50000"/>
              </a:schemeClr>
            </a:solidFill>
          </a:ln>
        </p:spPr>
      </p:pic>
      <p:pic>
        <p:nvPicPr>
          <p:cNvPr id="57" name="Picture 56">
            <a:extLst>
              <a:ext uri="{FF2B5EF4-FFF2-40B4-BE49-F238E27FC236}">
                <a16:creationId xmlns:a16="http://schemas.microsoft.com/office/drawing/2014/main" id="{32E9342B-920B-4F87-877F-2CAE22713670}"/>
              </a:ext>
            </a:extLst>
          </p:cNvPr>
          <p:cNvPicPr>
            <a:picLocks noChangeAspect="1"/>
          </p:cNvPicPr>
          <p:nvPr/>
        </p:nvPicPr>
        <p:blipFill>
          <a:blip r:embed="rId5"/>
          <a:stretch>
            <a:fillRect/>
          </a:stretch>
        </p:blipFill>
        <p:spPr>
          <a:xfrm>
            <a:off x="3000709" y="1593746"/>
            <a:ext cx="2721362" cy="1261237"/>
          </a:xfrm>
          <a:prstGeom prst="rect">
            <a:avLst/>
          </a:prstGeom>
          <a:ln>
            <a:solidFill>
              <a:schemeClr val="bg1">
                <a:lumMod val="50000"/>
              </a:schemeClr>
            </a:solidFill>
          </a:ln>
        </p:spPr>
      </p:pic>
    </p:spTree>
    <p:extLst>
      <p:ext uri="{BB962C8B-B14F-4D97-AF65-F5344CB8AC3E}">
        <p14:creationId xmlns:p14="http://schemas.microsoft.com/office/powerpoint/2010/main" val="23650547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err="1"/>
              <a:t>SignalR</a:t>
            </a:r>
            <a:r>
              <a:rPr lang="en-US" altLang="zh-TW" dirty="0"/>
              <a:t> Pages </a:t>
            </a:r>
            <a:endParaRPr lang="zh-TW" altLang="en-US" dirty="0"/>
          </a:p>
        </p:txBody>
      </p:sp>
      <p:graphicFrame>
        <p:nvGraphicFramePr>
          <p:cNvPr id="6" name="Table 5"/>
          <p:cNvGraphicFramePr>
            <a:graphicFrameLocks noGrp="1"/>
          </p:cNvGraphicFramePr>
          <p:nvPr>
            <p:extLst>
              <p:ext uri="{D42A27DB-BD31-4B8C-83A1-F6EECF244321}">
                <p14:modId xmlns:p14="http://schemas.microsoft.com/office/powerpoint/2010/main" val="3529850215"/>
              </p:ext>
            </p:extLst>
          </p:nvPr>
        </p:nvGraphicFramePr>
        <p:xfrm>
          <a:off x="806515" y="1483238"/>
          <a:ext cx="10618772" cy="3947160"/>
        </p:xfrm>
        <a:graphic>
          <a:graphicData uri="http://schemas.openxmlformats.org/drawingml/2006/table">
            <a:tbl>
              <a:tblPr firstRow="1" bandRow="1">
                <a:tableStyleId>{5C22544A-7EE6-4342-B048-85BDC9FD1C3A}</a:tableStyleId>
              </a:tblPr>
              <a:tblGrid>
                <a:gridCol w="2210062">
                  <a:extLst>
                    <a:ext uri="{9D8B030D-6E8A-4147-A177-3AD203B41FA5}">
                      <a16:colId xmlns:a16="http://schemas.microsoft.com/office/drawing/2014/main" val="3577503920"/>
                    </a:ext>
                  </a:extLst>
                </a:gridCol>
                <a:gridCol w="3355943">
                  <a:extLst>
                    <a:ext uri="{9D8B030D-6E8A-4147-A177-3AD203B41FA5}">
                      <a16:colId xmlns:a16="http://schemas.microsoft.com/office/drawing/2014/main" val="3528186271"/>
                    </a:ext>
                  </a:extLst>
                </a:gridCol>
                <a:gridCol w="2398074">
                  <a:extLst>
                    <a:ext uri="{9D8B030D-6E8A-4147-A177-3AD203B41FA5}">
                      <a16:colId xmlns:a16="http://schemas.microsoft.com/office/drawing/2014/main" val="1913134606"/>
                    </a:ext>
                  </a:extLst>
                </a:gridCol>
                <a:gridCol w="2654693">
                  <a:extLst>
                    <a:ext uri="{9D8B030D-6E8A-4147-A177-3AD203B41FA5}">
                      <a16:colId xmlns:a16="http://schemas.microsoft.com/office/drawing/2014/main" val="577957496"/>
                    </a:ext>
                  </a:extLst>
                </a:gridCol>
              </a:tblGrid>
              <a:tr h="370840">
                <a:tc>
                  <a:txBody>
                    <a:bodyPr/>
                    <a:lstStyle/>
                    <a:p>
                      <a:r>
                        <a:rPr lang="en-US" altLang="zh-TW" dirty="0"/>
                        <a:t>Project</a:t>
                      </a:r>
                      <a:endParaRPr lang="zh-TW" altLang="en-US" dirty="0"/>
                    </a:p>
                  </a:txBody>
                  <a:tcPr/>
                </a:tc>
                <a:tc>
                  <a:txBody>
                    <a:bodyPr/>
                    <a:lstStyle/>
                    <a:p>
                      <a:r>
                        <a:rPr lang="en-US" altLang="zh-TW" dirty="0"/>
                        <a:t>Pages</a:t>
                      </a:r>
                      <a:endParaRPr lang="zh-TW" altLang="en-US" dirty="0"/>
                    </a:p>
                  </a:txBody>
                  <a:tcPr/>
                </a:tc>
                <a:tc>
                  <a:txBody>
                    <a:bodyPr/>
                    <a:lstStyle/>
                    <a:p>
                      <a:r>
                        <a:rPr lang="en-US" altLang="zh-TW" dirty="0"/>
                        <a:t>Type</a:t>
                      </a:r>
                      <a:endParaRPr lang="zh-TW" altLang="en-US" dirty="0"/>
                    </a:p>
                  </a:txBody>
                  <a:tcPr/>
                </a:tc>
                <a:tc>
                  <a:txBody>
                    <a:bodyPr/>
                    <a:lstStyle/>
                    <a:p>
                      <a:r>
                        <a:rPr lang="en-US" altLang="zh-TW" dirty="0"/>
                        <a:t>Source</a:t>
                      </a:r>
                      <a:endParaRPr lang="zh-TW" altLang="en-US" dirty="0"/>
                    </a:p>
                  </a:txBody>
                  <a:tcPr/>
                </a:tc>
                <a:extLst>
                  <a:ext uri="{0D108BD9-81ED-4DB2-BD59-A6C34878D82A}">
                    <a16:rowId xmlns:a16="http://schemas.microsoft.com/office/drawing/2014/main" val="2353223778"/>
                  </a:ext>
                </a:extLst>
              </a:tr>
              <a:tr h="370840">
                <a:tc rowSpan="4">
                  <a:txBody>
                    <a:bodyPr/>
                    <a:lstStyle/>
                    <a:p>
                      <a:r>
                        <a:rPr lang="en-US" altLang="zh-TW" sz="1800" dirty="0" err="1"/>
                        <a:t>AdminWeb</a:t>
                      </a:r>
                      <a:endParaRPr lang="zh-TW" altLang="en-US" sz="1800" dirty="0"/>
                    </a:p>
                  </a:txBody>
                  <a:tcPr/>
                </a:tc>
                <a:tc>
                  <a:txBody>
                    <a:bodyPr/>
                    <a:lstStyle/>
                    <a:p>
                      <a:r>
                        <a:rPr lang="en-US" altLang="zh-TW" sz="1800" dirty="0">
                          <a:gradFill>
                            <a:gsLst>
                              <a:gs pos="2917">
                                <a:schemeClr val="tx1"/>
                              </a:gs>
                              <a:gs pos="30000">
                                <a:schemeClr val="tx1"/>
                              </a:gs>
                            </a:gsLst>
                            <a:lin ang="5400000" scaled="0"/>
                          </a:gradFill>
                        </a:rPr>
                        <a:t>Monitor/</a:t>
                      </a:r>
                      <a:r>
                        <a:rPr lang="en-US" altLang="zh-TW" sz="1800" dirty="0" err="1">
                          <a:gradFill>
                            <a:gsLst>
                              <a:gs pos="2917">
                                <a:schemeClr val="tx1"/>
                              </a:gs>
                              <a:gs pos="30000">
                                <a:schemeClr val="tx1"/>
                              </a:gs>
                            </a:gsLst>
                            <a:lin ang="5400000" scaled="0"/>
                          </a:gradFill>
                        </a:rPr>
                        <a:t>IoTHubReceiver</a:t>
                      </a:r>
                      <a:endParaRPr lang="zh-TW" altLang="en-US" sz="1800" dirty="0"/>
                    </a:p>
                  </a:txBody>
                  <a:tcPr/>
                </a:tc>
                <a:tc>
                  <a:txBody>
                    <a:bodyPr/>
                    <a:lstStyle/>
                    <a:p>
                      <a:r>
                        <a:rPr lang="en-US" altLang="zh-TW" sz="1800" dirty="0">
                          <a:gradFill>
                            <a:gsLst>
                              <a:gs pos="2917">
                                <a:schemeClr val="tx1"/>
                              </a:gs>
                              <a:gs pos="30000">
                                <a:schemeClr val="tx1"/>
                              </a:gs>
                            </a:gsLst>
                            <a:lin ang="5400000" scaled="0"/>
                          </a:gradFill>
                        </a:rPr>
                        <a:t>Heartbeat</a:t>
                      </a:r>
                      <a:endParaRPr lang="zh-TW" altLang="en-US" sz="1800" dirty="0"/>
                    </a:p>
                  </a:txBody>
                  <a:tcPr/>
                </a:tc>
                <a:tc>
                  <a:txBody>
                    <a:bodyPr/>
                    <a:lstStyle/>
                    <a:p>
                      <a:r>
                        <a:rPr lang="en-US" altLang="zh-TW" sz="1800" dirty="0"/>
                        <a:t>Event Processor Host</a:t>
                      </a:r>
                      <a:endParaRPr lang="zh-TW" altLang="en-US" sz="1800" dirty="0"/>
                    </a:p>
                  </a:txBody>
                  <a:tcPr/>
                </a:tc>
                <a:extLst>
                  <a:ext uri="{0D108BD9-81ED-4DB2-BD59-A6C34878D82A}">
                    <a16:rowId xmlns:a16="http://schemas.microsoft.com/office/drawing/2014/main" val="1654857622"/>
                  </a:ext>
                </a:extLst>
              </a:tr>
              <a:tr h="370840">
                <a:tc vMerge="1">
                  <a:txBody>
                    <a:bodyPr/>
                    <a:lstStyle/>
                    <a:p>
                      <a:endParaRPr lang="zh-TW" altLang="en-US" dirty="0"/>
                    </a:p>
                  </a:txBody>
                  <a:tcPr/>
                </a:tc>
                <a:tc>
                  <a:txBody>
                    <a:bodyPr/>
                    <a:lstStyle/>
                    <a:p>
                      <a:r>
                        <a:rPr lang="en-US" altLang="zh-TW" sz="1800" dirty="0">
                          <a:gradFill>
                            <a:gsLst>
                              <a:gs pos="2917">
                                <a:schemeClr val="tx1"/>
                              </a:gs>
                              <a:gs pos="30000">
                                <a:schemeClr val="tx1"/>
                              </a:gs>
                            </a:gsLst>
                            <a:lin ang="5400000" scaled="0"/>
                          </a:gradFill>
                        </a:rPr>
                        <a:t>Dashboard/Index</a:t>
                      </a:r>
                      <a:endParaRPr lang="zh-TW" altLang="en-US" sz="1800" dirty="0"/>
                    </a:p>
                  </a:txBody>
                  <a:tcPr/>
                </a:tc>
                <a:tc>
                  <a:txBody>
                    <a:bodyPr/>
                    <a:lstStyle/>
                    <a:p>
                      <a:r>
                        <a:rPr lang="en-US" altLang="zh-TW" sz="1800" dirty="0">
                          <a:gradFill>
                            <a:gsLst>
                              <a:gs pos="2917">
                                <a:schemeClr val="tx1"/>
                              </a:gs>
                              <a:gs pos="30000">
                                <a:schemeClr val="tx1"/>
                              </a:gs>
                            </a:gsLst>
                            <a:lin ang="5400000" scaled="0"/>
                          </a:gradFill>
                        </a:rPr>
                        <a:t>Message &amp; Alarm</a:t>
                      </a:r>
                      <a:endParaRPr lang="zh-TW" altLang="en-US" sz="18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TW" sz="1800" dirty="0"/>
                        <a:t>Event Processor Host</a:t>
                      </a:r>
                      <a:endParaRPr lang="zh-TW" altLang="en-US" sz="1800" dirty="0"/>
                    </a:p>
                    <a:p>
                      <a:r>
                        <a:rPr lang="en-US" altLang="zh-TW" sz="1800" dirty="0" err="1"/>
                        <a:t>AlarmOps</a:t>
                      </a:r>
                      <a:endParaRPr lang="zh-TW" altLang="en-US" sz="1800" dirty="0"/>
                    </a:p>
                  </a:txBody>
                  <a:tcPr/>
                </a:tc>
                <a:extLst>
                  <a:ext uri="{0D108BD9-81ED-4DB2-BD59-A6C34878D82A}">
                    <a16:rowId xmlns:a16="http://schemas.microsoft.com/office/drawing/2014/main" val="2426509211"/>
                  </a:ext>
                </a:extLst>
              </a:tr>
              <a:tr h="370840">
                <a:tc vMerge="1">
                  <a:txBody>
                    <a:bodyPr/>
                    <a:lstStyle/>
                    <a:p>
                      <a:endParaRPr lang="zh-TW" altLang="en-US" dirty="0"/>
                    </a:p>
                  </a:txBody>
                  <a:tcPr/>
                </a:tc>
                <a:tc>
                  <a:txBody>
                    <a:bodyPr/>
                    <a:lstStyle/>
                    <a:p>
                      <a:r>
                        <a:rPr lang="en-US" altLang="zh-TW" sz="1800" dirty="0">
                          <a:gradFill>
                            <a:gsLst>
                              <a:gs pos="2917">
                                <a:schemeClr val="tx1"/>
                              </a:gs>
                              <a:gs pos="30000">
                                <a:schemeClr val="tx1"/>
                              </a:gs>
                            </a:gsLst>
                            <a:lin ang="5400000" scaled="0"/>
                          </a:gradFill>
                        </a:rPr>
                        <a:t>Dashboard/</a:t>
                      </a:r>
                      <a:r>
                        <a:rPr lang="en-US" altLang="zh-TW" sz="1800" dirty="0" err="1">
                          <a:gradFill>
                            <a:gsLst>
                              <a:gs pos="2917">
                                <a:schemeClr val="tx1"/>
                              </a:gs>
                              <a:gs pos="30000">
                                <a:schemeClr val="tx1"/>
                              </a:gs>
                            </a:gsLst>
                            <a:lin ang="5400000" scaled="0"/>
                          </a:gradFill>
                        </a:rPr>
                        <a:t>FactoryDashboard</a:t>
                      </a:r>
                      <a:endParaRPr lang="zh-TW" altLang="en-US" sz="1800" dirty="0"/>
                    </a:p>
                  </a:txBody>
                  <a:tcPr/>
                </a:tc>
                <a:tc>
                  <a:txBody>
                    <a:bodyPr/>
                    <a:lstStyle/>
                    <a:p>
                      <a:r>
                        <a:rPr lang="en-US" altLang="zh-TW" sz="1800" dirty="0">
                          <a:gradFill>
                            <a:gsLst>
                              <a:gs pos="2917">
                                <a:schemeClr val="tx1"/>
                              </a:gs>
                              <a:gs pos="30000">
                                <a:schemeClr val="tx1"/>
                              </a:gs>
                            </a:gsLst>
                            <a:lin ang="5400000" scaled="0"/>
                          </a:gradFill>
                        </a:rPr>
                        <a:t>Message &amp; Alarm</a:t>
                      </a:r>
                      <a:endParaRPr lang="zh-TW" altLang="en-US" sz="18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TW" sz="1800" dirty="0"/>
                        <a:t>Event Processor Host</a:t>
                      </a:r>
                      <a:endParaRPr lang="zh-TW" altLang="en-US" sz="1800" dirty="0"/>
                    </a:p>
                    <a:p>
                      <a:r>
                        <a:rPr lang="en-US" altLang="zh-TW" sz="1800" dirty="0" err="1"/>
                        <a:t>AlarmOps</a:t>
                      </a:r>
                      <a:endParaRPr lang="zh-TW" altLang="en-US" sz="1800" dirty="0"/>
                    </a:p>
                  </a:txBody>
                  <a:tcPr/>
                </a:tc>
                <a:extLst>
                  <a:ext uri="{0D108BD9-81ED-4DB2-BD59-A6C34878D82A}">
                    <a16:rowId xmlns:a16="http://schemas.microsoft.com/office/drawing/2014/main" val="3876279998"/>
                  </a:ext>
                </a:extLst>
              </a:tr>
              <a:tr h="370840">
                <a:tc vMerge="1">
                  <a:txBody>
                    <a:bodyPr/>
                    <a:lstStyle/>
                    <a:p>
                      <a:endParaRPr lang="zh-TW" altLang="en-US" dirty="0"/>
                    </a:p>
                  </a:txBody>
                  <a:tcPr/>
                </a:tc>
                <a:tc>
                  <a:txBody>
                    <a:bodyPr/>
                    <a:lstStyle/>
                    <a:p>
                      <a:r>
                        <a:rPr lang="en-US" altLang="zh-TW" sz="1800" dirty="0">
                          <a:gradFill>
                            <a:gsLst>
                              <a:gs pos="2917">
                                <a:schemeClr val="tx1"/>
                              </a:gs>
                              <a:gs pos="30000">
                                <a:schemeClr val="tx1"/>
                              </a:gs>
                            </a:gsLst>
                            <a:lin ang="5400000" scaled="0"/>
                          </a:gradFill>
                        </a:rPr>
                        <a:t>Dashboard/</a:t>
                      </a:r>
                      <a:r>
                        <a:rPr lang="en-US" altLang="zh-TW" sz="1800" dirty="0" err="1">
                          <a:gradFill>
                            <a:gsLst>
                              <a:gs pos="2917">
                                <a:schemeClr val="tx1"/>
                              </a:gs>
                              <a:gs pos="30000">
                                <a:schemeClr val="tx1"/>
                              </a:gs>
                            </a:gsLst>
                            <a:lin ang="5400000" scaled="0"/>
                          </a:gradFill>
                        </a:rPr>
                        <a:t>EquipmentClassDashboard</a:t>
                      </a:r>
                      <a:endParaRPr lang="zh-TW" altLang="en-US" sz="18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TW" sz="1800" dirty="0">
                          <a:gradFill>
                            <a:gsLst>
                              <a:gs pos="2917">
                                <a:schemeClr val="tx1"/>
                              </a:gs>
                              <a:gs pos="30000">
                                <a:schemeClr val="tx1"/>
                              </a:gs>
                            </a:gsLst>
                            <a:lin ang="5400000" scaled="0"/>
                          </a:gradFill>
                        </a:rPr>
                        <a:t>Message &amp; Alarm</a:t>
                      </a:r>
                      <a:endParaRPr lang="zh-TW" altLang="en-US" sz="1800" dirty="0"/>
                    </a:p>
                    <a:p>
                      <a:endParaRPr lang="zh-TW" altLang="en-US" sz="18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TW" sz="1800" dirty="0"/>
                        <a:t>Event Processor Host</a:t>
                      </a:r>
                      <a:endParaRPr lang="zh-TW" altLang="en-US" sz="1800" dirty="0"/>
                    </a:p>
                    <a:p>
                      <a:r>
                        <a:rPr lang="en-US" altLang="zh-TW" sz="1800" dirty="0" err="1"/>
                        <a:t>AlarmOps</a:t>
                      </a:r>
                      <a:endParaRPr lang="zh-TW" altLang="en-US" sz="1800" dirty="0"/>
                    </a:p>
                  </a:txBody>
                  <a:tcPr/>
                </a:tc>
                <a:extLst>
                  <a:ext uri="{0D108BD9-81ED-4DB2-BD59-A6C34878D82A}">
                    <a16:rowId xmlns:a16="http://schemas.microsoft.com/office/drawing/2014/main" val="474864727"/>
                  </a:ext>
                </a:extLst>
              </a:tr>
              <a:tr h="370840">
                <a:tc rowSpan="2">
                  <a:txBody>
                    <a:bodyPr/>
                    <a:lstStyle/>
                    <a:p>
                      <a:r>
                        <a:rPr lang="en-US" altLang="zh-TW" sz="1800" dirty="0" err="1"/>
                        <a:t>SuperAdminWeb</a:t>
                      </a:r>
                      <a:endParaRPr lang="zh-TW" altLang="en-US" sz="1800" dirty="0"/>
                    </a:p>
                  </a:txBody>
                  <a:tcPr/>
                </a:tc>
                <a:tc>
                  <a:txBody>
                    <a:bodyPr/>
                    <a:lstStyle/>
                    <a:p>
                      <a:r>
                        <a:rPr lang="en-US" altLang="zh-TW" sz="1800" dirty="0"/>
                        <a:t>Monitor/</a:t>
                      </a:r>
                      <a:r>
                        <a:rPr lang="en-US" altLang="zh-TW" sz="1800" dirty="0" err="1"/>
                        <a:t>IoTHubReceiver</a:t>
                      </a:r>
                      <a:endParaRPr lang="zh-TW" altLang="en-US" sz="1800" dirty="0"/>
                    </a:p>
                  </a:txBody>
                  <a:tcPr/>
                </a:tc>
                <a:tc>
                  <a:txBody>
                    <a:bodyPr/>
                    <a:lstStyle/>
                    <a:p>
                      <a:r>
                        <a:rPr lang="en-US" altLang="zh-TW" sz="1800" dirty="0">
                          <a:gradFill>
                            <a:gsLst>
                              <a:gs pos="2917">
                                <a:schemeClr val="tx1"/>
                              </a:gs>
                              <a:gs pos="30000">
                                <a:schemeClr val="tx1"/>
                              </a:gs>
                            </a:gsLst>
                            <a:lin ang="5400000" scaled="0"/>
                          </a:gradFill>
                        </a:rPr>
                        <a:t>Heartbeat</a:t>
                      </a:r>
                      <a:endParaRPr lang="zh-TW" altLang="en-US" sz="1800" dirty="0"/>
                    </a:p>
                  </a:txBody>
                  <a:tcPr/>
                </a:tc>
                <a:tc>
                  <a:txBody>
                    <a:bodyPr/>
                    <a:lstStyle/>
                    <a:p>
                      <a:r>
                        <a:rPr lang="en-US" altLang="zh-TW" sz="1800" dirty="0"/>
                        <a:t>Event Processor Host</a:t>
                      </a:r>
                      <a:endParaRPr lang="zh-TW" altLang="en-US" sz="1800" dirty="0"/>
                    </a:p>
                  </a:txBody>
                  <a:tcPr/>
                </a:tc>
                <a:extLst>
                  <a:ext uri="{0D108BD9-81ED-4DB2-BD59-A6C34878D82A}">
                    <a16:rowId xmlns:a16="http://schemas.microsoft.com/office/drawing/2014/main" val="3527387389"/>
                  </a:ext>
                </a:extLst>
              </a:tr>
              <a:tr h="370840">
                <a:tc vMerge="1">
                  <a:txBody>
                    <a:bodyPr/>
                    <a:lstStyle/>
                    <a:p>
                      <a:endParaRPr lang="zh-TW" altLang="en-US" dirty="0"/>
                    </a:p>
                  </a:txBody>
                  <a:tcPr/>
                </a:tc>
                <a:tc>
                  <a:txBody>
                    <a:bodyPr/>
                    <a:lstStyle/>
                    <a:p>
                      <a:r>
                        <a:rPr lang="en-US" altLang="zh-TW" sz="1800" dirty="0"/>
                        <a:t>Monitor/</a:t>
                      </a:r>
                      <a:r>
                        <a:rPr lang="en-US" altLang="zh-TW" sz="1800" dirty="0" err="1"/>
                        <a:t>RunningOpsProcess</a:t>
                      </a:r>
                      <a:endParaRPr lang="zh-TW" altLang="en-US" sz="18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TW" sz="1800" dirty="0">
                          <a:gradFill>
                            <a:gsLst>
                              <a:gs pos="2917">
                                <a:schemeClr val="tx1"/>
                              </a:gs>
                              <a:gs pos="30000">
                                <a:schemeClr val="tx1"/>
                              </a:gs>
                            </a:gsLst>
                            <a:lin ang="5400000" scaled="0"/>
                          </a:gradFill>
                        </a:rPr>
                        <a:t>Heartbeat</a:t>
                      </a:r>
                      <a:endParaRPr lang="zh-TW" altLang="en-US" sz="1800" dirty="0"/>
                    </a:p>
                  </a:txBody>
                  <a:tcPr/>
                </a:tc>
                <a:tc>
                  <a:txBody>
                    <a:bodyPr/>
                    <a:lstStyle/>
                    <a:p>
                      <a:r>
                        <a:rPr lang="en-US" altLang="zh-TW" sz="1800" dirty="0" err="1"/>
                        <a:t>AlarmOps</a:t>
                      </a:r>
                      <a:endParaRPr lang="en-US" altLang="zh-TW" sz="1800" dirty="0"/>
                    </a:p>
                    <a:p>
                      <a:r>
                        <a:rPr lang="en-US" altLang="zh-TW" sz="1800" dirty="0" err="1"/>
                        <a:t>InfraOps</a:t>
                      </a:r>
                      <a:endParaRPr lang="en-US" altLang="zh-TW" sz="1800" dirty="0"/>
                    </a:p>
                    <a:p>
                      <a:r>
                        <a:rPr lang="en-US" altLang="zh-TW" sz="1800" dirty="0"/>
                        <a:t>Routine</a:t>
                      </a:r>
                      <a:endParaRPr lang="zh-TW" altLang="en-US" sz="1800" dirty="0"/>
                    </a:p>
                  </a:txBody>
                  <a:tcPr/>
                </a:tc>
                <a:extLst>
                  <a:ext uri="{0D108BD9-81ED-4DB2-BD59-A6C34878D82A}">
                    <a16:rowId xmlns:a16="http://schemas.microsoft.com/office/drawing/2014/main" val="2299841147"/>
                  </a:ext>
                </a:extLst>
              </a:tr>
            </a:tbl>
          </a:graphicData>
        </a:graphic>
      </p:graphicFrame>
    </p:spTree>
    <p:extLst>
      <p:ext uri="{BB962C8B-B14F-4D97-AF65-F5344CB8AC3E}">
        <p14:creationId xmlns:p14="http://schemas.microsoft.com/office/powerpoint/2010/main" val="31113190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Scale </a:t>
            </a:r>
            <a:r>
              <a:rPr lang="en-US" altLang="zh-TW" dirty="0" err="1"/>
              <a:t>SignalR</a:t>
            </a:r>
            <a:r>
              <a:rPr lang="en-US" altLang="zh-TW" dirty="0"/>
              <a:t> with </a:t>
            </a:r>
            <a:r>
              <a:rPr lang="en-US" altLang="zh-TW" dirty="0" err="1"/>
              <a:t>Redis</a:t>
            </a:r>
            <a:r>
              <a:rPr lang="en-US" altLang="zh-TW" dirty="0"/>
              <a:t> Cache </a:t>
            </a:r>
            <a:endParaRPr lang="zh-TW" altLang="en-US" dirty="0"/>
          </a:p>
        </p:txBody>
      </p:sp>
      <p:sp>
        <p:nvSpPr>
          <p:cNvPr id="7" name="Content Placeholder 2"/>
          <p:cNvSpPr txBox="1">
            <a:spLocks/>
          </p:cNvSpPr>
          <p:nvPr/>
        </p:nvSpPr>
        <p:spPr>
          <a:xfrm>
            <a:off x="678730" y="1385739"/>
            <a:ext cx="11019933" cy="2686639"/>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800" dirty="0" err="1"/>
              <a:t>SignalR</a:t>
            </a:r>
            <a:r>
              <a:rPr lang="en-US" altLang="zh-TW" sz="2800" dirty="0"/>
              <a:t> may become a performance bottleneck where more and more company and device connected.</a:t>
            </a:r>
          </a:p>
          <a:p>
            <a:pPr>
              <a:buFont typeface="Wingdings" panose="05000000000000000000" pitchFamily="2" charset="2"/>
              <a:buChar char="l"/>
            </a:pPr>
            <a:r>
              <a:rPr lang="en-US" altLang="zh-TW" sz="2800" dirty="0"/>
              <a:t>Design a scalable </a:t>
            </a:r>
            <a:r>
              <a:rPr lang="en-US" altLang="zh-TW" sz="2800" dirty="0" err="1"/>
              <a:t>AdminWeb</a:t>
            </a:r>
            <a:r>
              <a:rPr lang="en-US" altLang="zh-TW" sz="2800" dirty="0"/>
              <a:t> (</a:t>
            </a:r>
            <a:r>
              <a:rPr lang="en-US" altLang="zh-TW" sz="2800" dirty="0" err="1"/>
              <a:t>SignalR</a:t>
            </a:r>
            <a:r>
              <a:rPr lang="en-US" altLang="zh-TW" sz="2800" dirty="0"/>
              <a:t>), and to keep data consistent on each </a:t>
            </a:r>
            <a:r>
              <a:rPr lang="en-US" altLang="zh-TW" sz="2800" dirty="0" err="1"/>
              <a:t>SignalR</a:t>
            </a:r>
            <a:r>
              <a:rPr lang="en-US" altLang="zh-TW" sz="2800" dirty="0"/>
              <a:t> Hub.</a:t>
            </a:r>
          </a:p>
        </p:txBody>
      </p:sp>
      <p:pic>
        <p:nvPicPr>
          <p:cNvPr id="8" name="Picture 7"/>
          <p:cNvPicPr/>
          <p:nvPr/>
        </p:nvPicPr>
        <p:blipFill>
          <a:blip r:embed="rId3"/>
          <a:stretch>
            <a:fillRect/>
          </a:stretch>
        </p:blipFill>
        <p:spPr>
          <a:xfrm>
            <a:off x="2511456" y="3415281"/>
            <a:ext cx="6500567" cy="2693288"/>
          </a:xfrm>
          <a:prstGeom prst="rect">
            <a:avLst/>
          </a:prstGeom>
          <a:ln>
            <a:solidFill>
              <a:schemeClr val="accent1"/>
            </a:solidFill>
          </a:ln>
        </p:spPr>
      </p:pic>
    </p:spTree>
    <p:extLst>
      <p:ext uri="{BB962C8B-B14F-4D97-AF65-F5344CB8AC3E}">
        <p14:creationId xmlns:p14="http://schemas.microsoft.com/office/powerpoint/2010/main" val="35315974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289511"/>
            <a:ext cx="11655840" cy="899665"/>
          </a:xfrm>
        </p:spPr>
        <p:txBody>
          <a:bodyPr/>
          <a:lstStyle/>
          <a:p>
            <a:r>
              <a:rPr lang="en-US" altLang="zh-TW" dirty="0"/>
              <a:t>Config </a:t>
            </a:r>
            <a:r>
              <a:rPr lang="en-US" altLang="zh-TW" dirty="0" err="1"/>
              <a:t>SignalR</a:t>
            </a:r>
            <a:r>
              <a:rPr lang="en-US" altLang="zh-TW" dirty="0"/>
              <a:t> with </a:t>
            </a:r>
            <a:r>
              <a:rPr lang="en-US" altLang="zh-TW" dirty="0" err="1"/>
              <a:t>Redis</a:t>
            </a:r>
            <a:r>
              <a:rPr lang="en-US" altLang="zh-TW" dirty="0"/>
              <a:t> Cache </a:t>
            </a:r>
            <a:endParaRPr lang="zh-TW" altLang="en-US" dirty="0"/>
          </a:p>
        </p:txBody>
      </p:sp>
      <p:grpSp>
        <p:nvGrpSpPr>
          <p:cNvPr id="2" name="Group 1"/>
          <p:cNvGrpSpPr/>
          <p:nvPr/>
        </p:nvGrpSpPr>
        <p:grpSpPr>
          <a:xfrm>
            <a:off x="586422" y="1231605"/>
            <a:ext cx="6591300" cy="1140857"/>
            <a:chOff x="586422" y="1231605"/>
            <a:chExt cx="6591300" cy="1140857"/>
          </a:xfrm>
        </p:grpSpPr>
        <p:pic>
          <p:nvPicPr>
            <p:cNvPr id="26" name="Picture 25"/>
            <p:cNvPicPr>
              <a:picLocks noChangeAspect="1"/>
            </p:cNvPicPr>
            <p:nvPr/>
          </p:nvPicPr>
          <p:blipFill>
            <a:blip r:embed="rId3"/>
            <a:stretch>
              <a:fillRect/>
            </a:stretch>
          </p:blipFill>
          <p:spPr>
            <a:xfrm>
              <a:off x="586422" y="1600937"/>
              <a:ext cx="6591300" cy="771525"/>
            </a:xfrm>
            <a:prstGeom prst="rect">
              <a:avLst/>
            </a:prstGeom>
            <a:ln>
              <a:solidFill>
                <a:schemeClr val="bg1">
                  <a:lumMod val="50000"/>
                </a:schemeClr>
              </a:solidFill>
            </a:ln>
          </p:spPr>
        </p:pic>
        <p:sp>
          <p:nvSpPr>
            <p:cNvPr id="27" name="Rectangle 26"/>
            <p:cNvSpPr/>
            <p:nvPr/>
          </p:nvSpPr>
          <p:spPr>
            <a:xfrm>
              <a:off x="586422" y="1231605"/>
              <a:ext cx="3672095" cy="369332"/>
            </a:xfrm>
            <a:prstGeom prst="rect">
              <a:avLst/>
            </a:prstGeom>
          </p:spPr>
          <p:txBody>
            <a:bodyPr wrap="none">
              <a:spAutoFit/>
            </a:bodyPr>
            <a:lstStyle/>
            <a:p>
              <a:r>
                <a:rPr lang="en-US" altLang="zh-TW" dirty="0"/>
                <a:t>Define </a:t>
              </a:r>
              <a:r>
                <a:rPr lang="en-US" altLang="zh-TW" dirty="0" err="1"/>
                <a:t>Redis</a:t>
              </a:r>
              <a:r>
                <a:rPr lang="en-US" altLang="zh-TW" dirty="0"/>
                <a:t> Cache on </a:t>
              </a:r>
              <a:r>
                <a:rPr lang="en-US" altLang="zh-TW" dirty="0" err="1"/>
                <a:t>Web.config</a:t>
              </a:r>
              <a:endParaRPr lang="zh-TW" altLang="en-US" dirty="0"/>
            </a:p>
          </p:txBody>
        </p:sp>
      </p:grpSp>
      <p:grpSp>
        <p:nvGrpSpPr>
          <p:cNvPr id="4" name="Group 3"/>
          <p:cNvGrpSpPr/>
          <p:nvPr/>
        </p:nvGrpSpPr>
        <p:grpSpPr>
          <a:xfrm>
            <a:off x="586421" y="2741794"/>
            <a:ext cx="10345446" cy="2099487"/>
            <a:chOff x="586421" y="2741794"/>
            <a:chExt cx="10345446" cy="2099487"/>
          </a:xfrm>
        </p:grpSpPr>
        <p:pic>
          <p:nvPicPr>
            <p:cNvPr id="3" name="Picture 2"/>
            <p:cNvPicPr>
              <a:picLocks noChangeAspect="1"/>
            </p:cNvPicPr>
            <p:nvPr/>
          </p:nvPicPr>
          <p:blipFill>
            <a:blip r:embed="rId4"/>
            <a:stretch>
              <a:fillRect/>
            </a:stretch>
          </p:blipFill>
          <p:spPr>
            <a:xfrm>
              <a:off x="586422" y="3079619"/>
              <a:ext cx="10345445" cy="1761662"/>
            </a:xfrm>
            <a:prstGeom prst="rect">
              <a:avLst/>
            </a:prstGeom>
            <a:ln>
              <a:solidFill>
                <a:schemeClr val="bg1">
                  <a:lumMod val="50000"/>
                </a:schemeClr>
              </a:solidFill>
            </a:ln>
          </p:spPr>
        </p:pic>
        <p:sp>
          <p:nvSpPr>
            <p:cNvPr id="30" name="Rectangle 29"/>
            <p:cNvSpPr/>
            <p:nvPr/>
          </p:nvSpPr>
          <p:spPr>
            <a:xfrm>
              <a:off x="586421" y="2741794"/>
              <a:ext cx="1182568" cy="369332"/>
            </a:xfrm>
            <a:prstGeom prst="rect">
              <a:avLst/>
            </a:prstGeom>
          </p:spPr>
          <p:txBody>
            <a:bodyPr wrap="none">
              <a:spAutoFit/>
            </a:bodyPr>
            <a:lstStyle/>
            <a:p>
              <a:r>
                <a:rPr lang="en-US" altLang="zh-TW" dirty="0" err="1"/>
                <a:t>Startup.cs</a:t>
              </a:r>
              <a:endParaRPr lang="zh-TW" altLang="en-US" dirty="0"/>
            </a:p>
          </p:txBody>
        </p:sp>
      </p:grpSp>
      <p:sp>
        <p:nvSpPr>
          <p:cNvPr id="32" name="Rectangle 31"/>
          <p:cNvSpPr/>
          <p:nvPr/>
        </p:nvSpPr>
        <p:spPr>
          <a:xfrm>
            <a:off x="929084" y="5094265"/>
            <a:ext cx="8504444" cy="646331"/>
          </a:xfrm>
          <a:prstGeom prst="rect">
            <a:avLst/>
          </a:prstGeom>
        </p:spPr>
        <p:txBody>
          <a:bodyPr wrap="none">
            <a:spAutoFit/>
          </a:bodyPr>
          <a:lstStyle/>
          <a:p>
            <a:pPr marL="342900" indent="-342900">
              <a:buAutoNum type="arabicPeriod"/>
            </a:pPr>
            <a:r>
              <a:rPr lang="en-US" altLang="zh-TW" dirty="0"/>
              <a:t>Get </a:t>
            </a:r>
            <a:r>
              <a:rPr lang="en-US" altLang="zh-TW" dirty="0" err="1"/>
              <a:t>Redis</a:t>
            </a:r>
            <a:r>
              <a:rPr lang="en-US" altLang="zh-TW" dirty="0"/>
              <a:t> Cache connection string.</a:t>
            </a:r>
          </a:p>
          <a:p>
            <a:pPr marL="342900" indent="-342900">
              <a:buAutoNum type="arabicPeriod"/>
            </a:pPr>
            <a:r>
              <a:rPr lang="en-US" altLang="zh-TW" dirty="0"/>
              <a:t>Setup </a:t>
            </a:r>
            <a:r>
              <a:rPr lang="en-US" altLang="zh-TW" dirty="0" err="1"/>
              <a:t>SignalR</a:t>
            </a:r>
            <a:r>
              <a:rPr lang="en-US" altLang="zh-TW" dirty="0"/>
              <a:t> Hub(</a:t>
            </a:r>
            <a:r>
              <a:rPr lang="en-US" altLang="zh-TW" dirty="0" err="1"/>
              <a:t>GlobalHost</a:t>
            </a:r>
            <a:r>
              <a:rPr lang="en-US" altLang="zh-TW" dirty="0"/>
              <a:t>) by using </a:t>
            </a:r>
            <a:r>
              <a:rPr lang="en-US" altLang="zh-TW" dirty="0" err="1"/>
              <a:t>Redis</a:t>
            </a:r>
            <a:r>
              <a:rPr lang="en-US" altLang="zh-TW" dirty="0"/>
              <a:t> Cache. (</a:t>
            </a:r>
            <a:r>
              <a:rPr lang="en-US" altLang="zh-TW" dirty="0" err="1"/>
              <a:t>Redis</a:t>
            </a:r>
            <a:r>
              <a:rPr lang="en-US" altLang="zh-TW" dirty="0"/>
              <a:t> Publish/Subscribe)</a:t>
            </a:r>
            <a:endParaRPr lang="zh-TW" altLang="en-US" dirty="0"/>
          </a:p>
        </p:txBody>
      </p:sp>
    </p:spTree>
    <p:extLst>
      <p:ext uri="{BB962C8B-B14F-4D97-AF65-F5344CB8AC3E}">
        <p14:creationId xmlns:p14="http://schemas.microsoft.com/office/powerpoint/2010/main" val="17876456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289511"/>
            <a:ext cx="11655840" cy="899665"/>
          </a:xfrm>
        </p:spPr>
        <p:txBody>
          <a:bodyPr/>
          <a:lstStyle/>
          <a:p>
            <a:r>
              <a:rPr lang="en-US" altLang="zh-TW" dirty="0"/>
              <a:t>Data broadcasting to multiple </a:t>
            </a:r>
            <a:r>
              <a:rPr lang="en-US" altLang="zh-TW" dirty="0" err="1"/>
              <a:t>SignalR</a:t>
            </a:r>
            <a:r>
              <a:rPr lang="en-US" altLang="zh-TW" dirty="0"/>
              <a:t> Hubs </a:t>
            </a:r>
            <a:endParaRPr lang="zh-TW" altLang="en-US" dirty="0"/>
          </a:p>
        </p:txBody>
      </p:sp>
      <p:pic>
        <p:nvPicPr>
          <p:cNvPr id="12" name="Picture 11"/>
          <p:cNvPicPr/>
          <p:nvPr/>
        </p:nvPicPr>
        <p:blipFill>
          <a:blip r:embed="rId3"/>
          <a:stretch>
            <a:fillRect/>
          </a:stretch>
        </p:blipFill>
        <p:spPr>
          <a:xfrm>
            <a:off x="269240" y="1259865"/>
            <a:ext cx="7861955" cy="3560554"/>
          </a:xfrm>
          <a:prstGeom prst="rect">
            <a:avLst/>
          </a:prstGeom>
          <a:ln>
            <a:solidFill>
              <a:schemeClr val="accent1"/>
            </a:solidFill>
          </a:ln>
        </p:spPr>
      </p:pic>
      <p:sp>
        <p:nvSpPr>
          <p:cNvPr id="13" name="Content Placeholder 2"/>
          <p:cNvSpPr txBox="1">
            <a:spLocks/>
          </p:cNvSpPr>
          <p:nvPr/>
        </p:nvSpPr>
        <p:spPr>
          <a:xfrm>
            <a:off x="8242170" y="1391841"/>
            <a:ext cx="3842993" cy="1304226"/>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altLang="zh-TW" sz="2800" b="1" dirty="0">
                <a:solidFill>
                  <a:srgbClr val="FF0000"/>
                </a:solidFill>
              </a:rPr>
              <a:t>Red Line: </a:t>
            </a:r>
            <a:r>
              <a:rPr lang="en-US" altLang="zh-TW" sz="2800" dirty="0">
                <a:solidFill>
                  <a:schemeClr val="tx1"/>
                </a:solidFill>
              </a:rPr>
              <a:t>both </a:t>
            </a:r>
            <a:r>
              <a:rPr lang="en-US" altLang="zh-TW" sz="2800" dirty="0" err="1">
                <a:solidFill>
                  <a:schemeClr val="tx1"/>
                </a:solidFill>
              </a:rPr>
              <a:t>SignalR</a:t>
            </a:r>
            <a:r>
              <a:rPr lang="en-US" altLang="zh-TW" sz="2800" dirty="0">
                <a:solidFill>
                  <a:schemeClr val="tx1"/>
                </a:solidFill>
              </a:rPr>
              <a:t> Hub connected to </a:t>
            </a:r>
            <a:r>
              <a:rPr lang="en-US" altLang="zh-TW" sz="2800" dirty="0" err="1">
                <a:solidFill>
                  <a:schemeClr val="tx1"/>
                </a:solidFill>
              </a:rPr>
              <a:t>Redis</a:t>
            </a:r>
            <a:r>
              <a:rPr lang="en-US" altLang="zh-TW" sz="2800" dirty="0">
                <a:solidFill>
                  <a:schemeClr val="tx1"/>
                </a:solidFill>
              </a:rPr>
              <a:t> Cache.</a:t>
            </a:r>
          </a:p>
        </p:txBody>
      </p:sp>
      <p:sp>
        <p:nvSpPr>
          <p:cNvPr id="14" name="Content Placeholder 2"/>
          <p:cNvSpPr txBox="1">
            <a:spLocks/>
          </p:cNvSpPr>
          <p:nvPr/>
        </p:nvSpPr>
        <p:spPr>
          <a:xfrm>
            <a:off x="8242170" y="2898731"/>
            <a:ext cx="3842993" cy="1921687"/>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Font typeface="+mj-lt"/>
              <a:buAutoNum type="arabicPeriod"/>
            </a:pPr>
            <a:r>
              <a:rPr lang="en-US" altLang="zh-TW" sz="2000" dirty="0">
                <a:solidFill>
                  <a:schemeClr val="tx1"/>
                </a:solidFill>
              </a:rPr>
              <a:t>Message Feed In API send a data to </a:t>
            </a:r>
            <a:r>
              <a:rPr lang="en-US" altLang="zh-TW" sz="2000" dirty="0" err="1">
                <a:solidFill>
                  <a:schemeClr val="tx1"/>
                </a:solidFill>
              </a:rPr>
              <a:t>WebApp</a:t>
            </a:r>
            <a:r>
              <a:rPr lang="en-US" altLang="zh-TW" sz="2000" dirty="0">
                <a:solidFill>
                  <a:schemeClr val="tx1"/>
                </a:solidFill>
              </a:rPr>
              <a:t>/</a:t>
            </a:r>
            <a:r>
              <a:rPr lang="en-US" altLang="zh-TW" sz="2000" dirty="0" err="1">
                <a:solidFill>
                  <a:schemeClr val="tx1"/>
                </a:solidFill>
              </a:rPr>
              <a:t>SignalR</a:t>
            </a:r>
            <a:r>
              <a:rPr lang="en-US" altLang="zh-TW" sz="2000" dirty="0">
                <a:solidFill>
                  <a:schemeClr val="tx1"/>
                </a:solidFill>
              </a:rPr>
              <a:t> Hub.</a:t>
            </a:r>
          </a:p>
          <a:p>
            <a:pPr marL="514350" indent="-514350">
              <a:buFont typeface="+mj-lt"/>
              <a:buAutoNum type="arabicPeriod"/>
            </a:pPr>
            <a:r>
              <a:rPr lang="en-US" altLang="zh-TW" sz="2000" dirty="0">
                <a:solidFill>
                  <a:schemeClr val="tx1"/>
                </a:solidFill>
              </a:rPr>
              <a:t>By LB policy, the </a:t>
            </a:r>
            <a:r>
              <a:rPr lang="en-US" altLang="zh-TW" sz="2000" dirty="0" err="1">
                <a:solidFill>
                  <a:schemeClr val="tx1"/>
                </a:solidFill>
              </a:rPr>
              <a:t>WebApp</a:t>
            </a:r>
            <a:r>
              <a:rPr lang="en-US" altLang="zh-TW" sz="2000" dirty="0">
                <a:solidFill>
                  <a:schemeClr val="tx1"/>
                </a:solidFill>
              </a:rPr>
              <a:t> 2 be selected.</a:t>
            </a:r>
          </a:p>
        </p:txBody>
      </p:sp>
      <p:sp>
        <p:nvSpPr>
          <p:cNvPr id="15" name="Content Placeholder 2"/>
          <p:cNvSpPr txBox="1">
            <a:spLocks/>
          </p:cNvSpPr>
          <p:nvPr/>
        </p:nvSpPr>
        <p:spPr>
          <a:xfrm>
            <a:off x="357224" y="4917983"/>
            <a:ext cx="11567856" cy="1633645"/>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Font typeface="+mj-lt"/>
              <a:buAutoNum type="arabicPeriod" startAt="3"/>
            </a:pPr>
            <a:r>
              <a:rPr lang="en-US" altLang="zh-TW" sz="2000" dirty="0">
                <a:solidFill>
                  <a:schemeClr val="tx1"/>
                </a:solidFill>
              </a:rPr>
              <a:t>By setup, </a:t>
            </a:r>
            <a:r>
              <a:rPr lang="en-US" altLang="zh-TW" sz="2000" dirty="0" err="1">
                <a:solidFill>
                  <a:schemeClr val="tx1"/>
                </a:solidFill>
              </a:rPr>
              <a:t>SignalR</a:t>
            </a:r>
            <a:r>
              <a:rPr lang="en-US" altLang="zh-TW" sz="2000" dirty="0">
                <a:solidFill>
                  <a:schemeClr val="tx1"/>
                </a:solidFill>
              </a:rPr>
              <a:t> Hub(2) get the data, and publish the data to </a:t>
            </a:r>
            <a:r>
              <a:rPr lang="en-US" altLang="zh-TW" sz="2000" dirty="0" err="1">
                <a:solidFill>
                  <a:schemeClr val="tx1"/>
                </a:solidFill>
              </a:rPr>
              <a:t>Redis</a:t>
            </a:r>
            <a:r>
              <a:rPr lang="en-US" altLang="zh-TW" sz="2000" dirty="0">
                <a:solidFill>
                  <a:schemeClr val="tx1"/>
                </a:solidFill>
              </a:rPr>
              <a:t> Cache.</a:t>
            </a:r>
            <a:endParaRPr lang="en-US" altLang="zh-TW" sz="2000" dirty="0">
              <a:solidFill>
                <a:schemeClr val="tx1"/>
              </a:solidFill>
            </a:endParaRPr>
          </a:p>
          <a:p>
            <a:pPr marL="514350" indent="-514350">
              <a:buFont typeface="+mj-lt"/>
              <a:buAutoNum type="arabicPeriod" startAt="3"/>
            </a:pPr>
            <a:r>
              <a:rPr lang="en-US" altLang="zh-TW" sz="2000" dirty="0">
                <a:solidFill>
                  <a:schemeClr val="tx1"/>
                </a:solidFill>
              </a:rPr>
              <a:t>By setup, both </a:t>
            </a:r>
            <a:r>
              <a:rPr lang="en-US" altLang="zh-TW" sz="2000" dirty="0" err="1">
                <a:solidFill>
                  <a:schemeClr val="tx1"/>
                </a:solidFill>
              </a:rPr>
              <a:t>SignalR</a:t>
            </a:r>
            <a:r>
              <a:rPr lang="en-US" altLang="zh-TW" sz="2000" dirty="0">
                <a:solidFill>
                  <a:schemeClr val="tx1"/>
                </a:solidFill>
              </a:rPr>
              <a:t> Hub(1) and </a:t>
            </a:r>
            <a:r>
              <a:rPr lang="en-US" altLang="zh-TW" sz="2000" dirty="0" err="1">
                <a:solidFill>
                  <a:schemeClr val="tx1"/>
                </a:solidFill>
              </a:rPr>
              <a:t>SignalR</a:t>
            </a:r>
            <a:r>
              <a:rPr lang="en-US" altLang="zh-TW" sz="2000" dirty="0">
                <a:solidFill>
                  <a:schemeClr val="tx1"/>
                </a:solidFill>
              </a:rPr>
              <a:t> Hub(2) received data from </a:t>
            </a:r>
            <a:r>
              <a:rPr lang="en-US" altLang="zh-TW" sz="2000" dirty="0" err="1">
                <a:solidFill>
                  <a:schemeClr val="tx1"/>
                </a:solidFill>
              </a:rPr>
              <a:t>Redis</a:t>
            </a:r>
            <a:r>
              <a:rPr lang="en-US" altLang="zh-TW" sz="2000" dirty="0">
                <a:solidFill>
                  <a:schemeClr val="tx1"/>
                </a:solidFill>
              </a:rPr>
              <a:t> Cache.</a:t>
            </a:r>
          </a:p>
          <a:p>
            <a:pPr marL="514350" indent="-514350">
              <a:buFont typeface="+mj-lt"/>
              <a:buAutoNum type="arabicPeriod" startAt="3"/>
            </a:pPr>
            <a:r>
              <a:rPr lang="en-US" altLang="zh-TW" sz="2000" dirty="0">
                <a:solidFill>
                  <a:schemeClr val="tx1"/>
                </a:solidFill>
              </a:rPr>
              <a:t>At beginning, browser 1 connected to </a:t>
            </a:r>
            <a:r>
              <a:rPr lang="en-US" altLang="zh-TW" sz="2000" dirty="0" err="1">
                <a:solidFill>
                  <a:schemeClr val="tx1"/>
                </a:solidFill>
              </a:rPr>
              <a:t>SignalR</a:t>
            </a:r>
            <a:r>
              <a:rPr lang="en-US" altLang="zh-TW" sz="2000" dirty="0">
                <a:solidFill>
                  <a:schemeClr val="tx1"/>
                </a:solidFill>
              </a:rPr>
              <a:t> Hub(1) and browser 2 connected to Signal Hub(2); now both browsers receive same data from each </a:t>
            </a:r>
            <a:r>
              <a:rPr lang="en-US" altLang="zh-TW" sz="2000" dirty="0" err="1">
                <a:solidFill>
                  <a:schemeClr val="tx1"/>
                </a:solidFill>
              </a:rPr>
              <a:t>SignalR</a:t>
            </a:r>
            <a:r>
              <a:rPr lang="en-US" altLang="zh-TW" sz="2000" dirty="0">
                <a:solidFill>
                  <a:schemeClr val="tx1"/>
                </a:solidFill>
              </a:rPr>
              <a:t> Hub.</a:t>
            </a:r>
          </a:p>
        </p:txBody>
      </p:sp>
    </p:spTree>
    <p:extLst>
      <p:ext uri="{BB962C8B-B14F-4D97-AF65-F5344CB8AC3E}">
        <p14:creationId xmlns:p14="http://schemas.microsoft.com/office/powerpoint/2010/main" val="8216982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11554103" cy="1793090"/>
          </a:xfrm>
        </p:spPr>
        <p:txBody>
          <a:bodyPr/>
          <a:lstStyle/>
          <a:p>
            <a:r>
              <a:rPr lang="en-US" altLang="zh-TW" sz="5400" dirty="0"/>
              <a:t>Section 2 </a:t>
            </a:r>
            <a:r>
              <a:rPr lang="en-US" altLang="zh-TW" sz="5400" dirty="0" err="1"/>
              <a:t>SignalR</a:t>
            </a:r>
            <a:r>
              <a:rPr lang="en-US" altLang="zh-TW" sz="5400" dirty="0"/>
              <a:t> </a:t>
            </a:r>
            <a:r>
              <a:rPr lang="en-US" altLang="zh-TW" sz="5400"/>
              <a:t>and Message </a:t>
            </a:r>
            <a:r>
              <a:rPr lang="en-US" altLang="zh-TW" sz="5400" dirty="0"/>
              <a:t>End </a:t>
            </a:r>
            <a:endParaRPr lang="en-US" sz="4800" dirty="0"/>
          </a:p>
        </p:txBody>
      </p:sp>
      <p:sp>
        <p:nvSpPr>
          <p:cNvPr id="7" name="Text Placeholder 6"/>
          <p:cNvSpPr>
            <a:spLocks noGrp="1"/>
          </p:cNvSpPr>
          <p:nvPr>
            <p:ph type="body" sz="quarter" idx="12"/>
          </p:nvPr>
        </p:nvSpPr>
        <p:spPr>
          <a:xfrm>
            <a:off x="269239" y="5103444"/>
            <a:ext cx="8964186" cy="1183271"/>
          </a:xfrm>
        </p:spPr>
        <p:txBody>
          <a:bodyPr/>
          <a:lstStyle/>
          <a:p>
            <a:r>
              <a:rPr lang="en-US" dirty="0"/>
              <a:t>Kevin Kao | Walker Lin | Andy Li</a:t>
            </a:r>
          </a:p>
          <a:p>
            <a:r>
              <a:rPr lang="en-US" dirty="0"/>
              <a:t>Microsoft IoT Innovation Center</a:t>
            </a:r>
          </a:p>
        </p:txBody>
      </p:sp>
      <p:sp>
        <p:nvSpPr>
          <p:cNvPr id="4" name="Footer Placeholder 3"/>
          <p:cNvSpPr>
            <a:spLocks noGrp="1"/>
          </p:cNvSpPr>
          <p:nvPr>
            <p:ph type="ft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239">
                      <a:srgbClr val="FFFFFF"/>
                    </a:gs>
                    <a:gs pos="11940">
                      <a:srgbClr val="FFFFFF"/>
                    </a:gs>
                  </a:gsLst>
                  <a:lin ang="5400000" scaled="0"/>
                </a:gradFill>
                <a:effectLst/>
                <a:uLnTx/>
                <a:uFillTx/>
                <a:latin typeface="Segoe UI"/>
                <a:ea typeface="+mn-ea"/>
                <a:cs typeface="+mn-cs"/>
              </a:rPr>
              <a:t>Microsoft Confidential</a:t>
            </a:r>
            <a:endParaRPr kumimoji="0" lang="en-US" sz="882" b="0" i="0" u="none" strike="noStrike" kern="1200" cap="none" spc="0" normalizeH="0" baseline="0" noProof="0" dirty="0">
              <a:ln>
                <a:noFill/>
              </a:ln>
              <a:gradFill>
                <a:gsLst>
                  <a:gs pos="2239">
                    <a:srgbClr val="FFFFFF"/>
                  </a:gs>
                  <a:gs pos="1194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63198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0865" y="1268486"/>
            <a:ext cx="5536295" cy="5262979"/>
          </a:xfrm>
          <a:prstGeom prst="rect">
            <a:avLst/>
          </a:prstGeom>
          <a:noFill/>
        </p:spPr>
        <p:txBody>
          <a:bodyPr wrap="square" rtlCol="0">
            <a:spAutoFit/>
          </a:bodyPr>
          <a:lstStyle/>
          <a:p>
            <a:r>
              <a:rPr lang="en-US" altLang="zh-TW" sz="2000" dirty="0"/>
              <a:t>Section 1 (4 hours)</a:t>
            </a:r>
          </a:p>
          <a:p>
            <a:pPr marL="742950" lvl="1" indent="-285750">
              <a:buFontTx/>
              <a:buChar char="-"/>
            </a:pPr>
            <a:r>
              <a:rPr lang="en-US" altLang="zh-TW" sz="1600" dirty="0"/>
              <a:t>Deploy Azure Services</a:t>
            </a:r>
          </a:p>
          <a:p>
            <a:pPr marL="742950" lvl="1" indent="-285750">
              <a:buFontTx/>
              <a:buChar char="-"/>
            </a:pPr>
            <a:r>
              <a:rPr lang="en-US" altLang="zh-TW" sz="1600" dirty="0"/>
              <a:t>Deploy DB and Data</a:t>
            </a:r>
          </a:p>
          <a:p>
            <a:pPr marL="742950" lvl="1" indent="-285750">
              <a:buFontTx/>
              <a:buChar char="-"/>
            </a:pPr>
            <a:r>
              <a:rPr lang="en-US" altLang="zh-TW" sz="1600" dirty="0"/>
              <a:t>Deploy API Service, Admin and </a:t>
            </a:r>
            <a:r>
              <a:rPr lang="en-US" altLang="zh-TW" sz="1600" dirty="0" err="1"/>
              <a:t>SuperAdmin</a:t>
            </a:r>
            <a:endParaRPr lang="en-US" altLang="zh-TW" sz="1600" dirty="0"/>
          </a:p>
          <a:p>
            <a:pPr marL="742950" lvl="1" indent="-285750">
              <a:buFontTx/>
              <a:buChar char="-"/>
            </a:pPr>
            <a:r>
              <a:rPr lang="en-US" altLang="zh-TW" sz="1600" dirty="0"/>
              <a:t>Deploy Backend Tasks</a:t>
            </a:r>
          </a:p>
          <a:p>
            <a:pPr marL="742950" lvl="1" indent="-285750">
              <a:buFontTx/>
              <a:buChar char="-"/>
            </a:pPr>
            <a:r>
              <a:rPr lang="en-US" altLang="zh-TW" sz="1600" dirty="0"/>
              <a:t>First Company Onboarding</a:t>
            </a:r>
          </a:p>
          <a:p>
            <a:pPr marL="742950" lvl="1" indent="-285750">
              <a:buFontTx/>
              <a:buChar char="-"/>
            </a:pPr>
            <a:r>
              <a:rPr lang="en-US" altLang="zh-TW" sz="1600" dirty="0"/>
              <a:t>Remote Monitoring</a:t>
            </a:r>
          </a:p>
          <a:p>
            <a:pPr lvl="1"/>
            <a:endParaRPr lang="en-US" altLang="zh-TW" dirty="0"/>
          </a:p>
          <a:p>
            <a:r>
              <a:rPr lang="en-US" altLang="zh-TW" sz="2000" dirty="0"/>
              <a:t>Section 2 (4 ~6 hours)</a:t>
            </a:r>
          </a:p>
          <a:p>
            <a:pPr marL="742950" lvl="1" indent="-285750">
              <a:buFontTx/>
              <a:buChar char="-"/>
            </a:pPr>
            <a:r>
              <a:rPr lang="en-US" altLang="zh-TW" sz="1600" dirty="0"/>
              <a:t>DB Schema Overview</a:t>
            </a:r>
          </a:p>
          <a:p>
            <a:pPr marL="742950" lvl="1" indent="-285750">
              <a:buFontTx/>
              <a:buChar char="-"/>
            </a:pPr>
            <a:r>
              <a:rPr lang="en-US" altLang="zh-TW" sz="1600" dirty="0"/>
              <a:t>API Service (EF, Authentication and Class Model)</a:t>
            </a:r>
          </a:p>
          <a:p>
            <a:pPr marL="742950" lvl="1" indent="-285750">
              <a:buFontTx/>
              <a:buChar char="-"/>
            </a:pPr>
            <a:r>
              <a:rPr lang="en-US" altLang="zh-TW" sz="1600" dirty="0"/>
              <a:t>Admin &amp; </a:t>
            </a:r>
            <a:r>
              <a:rPr lang="en-US" altLang="zh-TW" sz="1600" dirty="0" err="1"/>
              <a:t>SuperAdmin</a:t>
            </a:r>
            <a:r>
              <a:rPr lang="en-US" altLang="zh-TW" sz="1600" dirty="0"/>
              <a:t> (MVC and Call Flow)</a:t>
            </a:r>
          </a:p>
          <a:p>
            <a:pPr marL="742950" lvl="1" indent="-285750">
              <a:buFontTx/>
              <a:buChar char="-"/>
            </a:pPr>
            <a:r>
              <a:rPr lang="en-US" altLang="zh-TW" sz="1600" dirty="0"/>
              <a:t>Toolkit Device SDK &amp; IoT Hub Receiver</a:t>
            </a:r>
          </a:p>
          <a:p>
            <a:pPr marL="742950" lvl="1" indent="-285750">
              <a:buFontTx/>
              <a:buChar char="-"/>
            </a:pPr>
            <a:r>
              <a:rPr lang="en-US" altLang="zh-TW" sz="1600" dirty="0"/>
              <a:t>Signal R &amp; Message</a:t>
            </a:r>
          </a:p>
          <a:p>
            <a:endParaRPr lang="en-US" altLang="zh-TW" dirty="0"/>
          </a:p>
          <a:p>
            <a:r>
              <a:rPr lang="en-US" altLang="zh-TW" sz="2000" dirty="0"/>
              <a:t>Section 3 (4 hours)</a:t>
            </a:r>
          </a:p>
          <a:p>
            <a:pPr marL="742950" lvl="1" indent="-285750">
              <a:buFontTx/>
              <a:buChar char="-"/>
            </a:pPr>
            <a:r>
              <a:rPr lang="en-US" altLang="zh-TW" sz="1600" dirty="0"/>
              <a:t>Service Bus &amp; </a:t>
            </a:r>
            <a:r>
              <a:rPr lang="en-US" altLang="zh-TW" sz="1600" dirty="0" err="1"/>
              <a:t>OpsInfra</a:t>
            </a:r>
            <a:r>
              <a:rPr lang="en-US" altLang="zh-TW" sz="1600" dirty="0"/>
              <a:t>, </a:t>
            </a:r>
            <a:r>
              <a:rPr lang="en-US" altLang="zh-TW" sz="1600" dirty="0" err="1"/>
              <a:t>OpsAlarm</a:t>
            </a:r>
            <a:r>
              <a:rPr lang="en-US" altLang="zh-TW" sz="1600" dirty="0"/>
              <a:t>, </a:t>
            </a:r>
            <a:r>
              <a:rPr lang="en-US" altLang="zh-TW" sz="1600" dirty="0" err="1"/>
              <a:t>RoutineTask</a:t>
            </a:r>
            <a:endParaRPr lang="en-US" altLang="zh-TW" sz="1600" dirty="0"/>
          </a:p>
          <a:p>
            <a:pPr marL="742950" lvl="1" indent="-285750">
              <a:buFontTx/>
              <a:buChar char="-"/>
            </a:pPr>
            <a:r>
              <a:rPr lang="en-US" altLang="zh-TW" sz="1600" dirty="0"/>
              <a:t>Document DB</a:t>
            </a:r>
          </a:p>
          <a:p>
            <a:pPr marL="742950" lvl="1" indent="-285750">
              <a:buFontTx/>
              <a:buChar char="-"/>
            </a:pPr>
            <a:r>
              <a:rPr lang="en-US" altLang="zh-TW" sz="1600" dirty="0"/>
              <a:t>Service Fabric</a:t>
            </a:r>
          </a:p>
          <a:p>
            <a:pPr marL="742950" lvl="1" indent="-285750">
              <a:buFontTx/>
              <a:buChar char="-"/>
            </a:pPr>
            <a:r>
              <a:rPr lang="en-US" altLang="zh-TW" sz="1600" dirty="0"/>
              <a:t>Log &amp; Operation and Trouble Shooting</a:t>
            </a:r>
            <a:endParaRPr lang="zh-TW" alt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3818" y="3047852"/>
            <a:ext cx="2551262" cy="3604299"/>
          </a:xfrm>
          <a:prstGeom prst="rect">
            <a:avLst/>
          </a:prstGeom>
        </p:spPr>
      </p:pic>
      <p:sp>
        <p:nvSpPr>
          <p:cNvPr id="7" name="Title 3"/>
          <p:cNvSpPr>
            <a:spLocks noGrp="1"/>
          </p:cNvSpPr>
          <p:nvPr>
            <p:ph type="title"/>
          </p:nvPr>
        </p:nvSpPr>
        <p:spPr>
          <a:xfrm>
            <a:off x="269240" y="289511"/>
            <a:ext cx="11655840" cy="899665"/>
          </a:xfrm>
        </p:spPr>
        <p:txBody>
          <a:bodyPr/>
          <a:lstStyle/>
          <a:p>
            <a:r>
              <a:rPr lang="en-US" dirty="0"/>
              <a:t>Content</a:t>
            </a:r>
          </a:p>
        </p:txBody>
      </p:sp>
      <p:sp>
        <p:nvSpPr>
          <p:cNvPr id="6" name="TextBox 5"/>
          <p:cNvSpPr txBox="1"/>
          <p:nvPr/>
        </p:nvSpPr>
        <p:spPr>
          <a:xfrm>
            <a:off x="6260623" y="1268486"/>
            <a:ext cx="4447824" cy="1631216"/>
          </a:xfrm>
          <a:prstGeom prst="rect">
            <a:avLst/>
          </a:prstGeom>
          <a:noFill/>
        </p:spPr>
        <p:txBody>
          <a:bodyPr wrap="square" rtlCol="0">
            <a:spAutoFit/>
          </a:bodyPr>
          <a:lstStyle/>
          <a:p>
            <a:r>
              <a:rPr lang="en-US" altLang="zh-TW" sz="2000" dirty="0"/>
              <a:t>Section 4 (4 hours)</a:t>
            </a:r>
          </a:p>
          <a:p>
            <a:pPr marL="742950" lvl="1" indent="-285750">
              <a:buFontTx/>
              <a:buChar char="-"/>
            </a:pPr>
            <a:r>
              <a:rPr lang="en-US" altLang="zh-TW" sz="2000" dirty="0"/>
              <a:t>How to Add New API</a:t>
            </a:r>
          </a:p>
          <a:p>
            <a:pPr marL="742950" lvl="1" indent="-285750">
              <a:buFontTx/>
              <a:buChar char="-"/>
            </a:pPr>
            <a:r>
              <a:rPr lang="en-US" altLang="zh-TW" sz="2000" dirty="0"/>
              <a:t>How to Add New Widget</a:t>
            </a:r>
          </a:p>
          <a:p>
            <a:pPr marL="742950" lvl="1" indent="-285750">
              <a:buFontTx/>
              <a:buChar char="-"/>
            </a:pPr>
            <a:r>
              <a:rPr lang="en-US" altLang="zh-TW" sz="2000" dirty="0"/>
              <a:t>How to Setup Staging </a:t>
            </a:r>
            <a:r>
              <a:rPr lang="en-US" altLang="zh-TW" sz="2000" dirty="0" err="1"/>
              <a:t>Env</a:t>
            </a:r>
            <a:endParaRPr lang="en-US" altLang="zh-TW" sz="2000" dirty="0"/>
          </a:p>
          <a:p>
            <a:pPr lvl="1"/>
            <a:endParaRPr lang="zh-TW" altLang="en-US" sz="2000" dirty="0"/>
          </a:p>
        </p:txBody>
      </p:sp>
    </p:spTree>
    <p:extLst>
      <p:ext uri="{BB962C8B-B14F-4D97-AF65-F5344CB8AC3E}">
        <p14:creationId xmlns:p14="http://schemas.microsoft.com/office/powerpoint/2010/main" val="35887252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92464" y="898769"/>
            <a:ext cx="10630419" cy="5857259"/>
          </a:xfrm>
          <a:prstGeom prst="rect">
            <a:avLst/>
          </a:prstGeom>
        </p:spPr>
      </p:pic>
      <p:sp>
        <p:nvSpPr>
          <p:cNvPr id="4" name="Title 3"/>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177443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err="1"/>
              <a:t>SignalR</a:t>
            </a:r>
            <a:r>
              <a:rPr lang="en-US" altLang="zh-TW" dirty="0"/>
              <a:t> &amp; Message</a:t>
            </a:r>
            <a:endParaRPr lang="zh-TW" altLang="en-US" dirty="0"/>
          </a:p>
        </p:txBody>
      </p:sp>
      <p:sp>
        <p:nvSpPr>
          <p:cNvPr id="8" name="Content Placeholder 2"/>
          <p:cNvSpPr txBox="1">
            <a:spLocks/>
          </p:cNvSpPr>
          <p:nvPr/>
        </p:nvSpPr>
        <p:spPr>
          <a:xfrm>
            <a:off x="6121526" y="1385740"/>
            <a:ext cx="5577137" cy="4157221"/>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800" dirty="0" err="1"/>
              <a:t>SignalR</a:t>
            </a:r>
            <a:r>
              <a:rPr lang="en-US" altLang="zh-TW" sz="2800" dirty="0"/>
              <a:t> data feed in source: backend processes</a:t>
            </a:r>
          </a:p>
          <a:p>
            <a:pPr>
              <a:buFont typeface="Wingdings" panose="05000000000000000000" pitchFamily="2" charset="2"/>
              <a:buChar char="l"/>
            </a:pPr>
            <a:r>
              <a:rPr lang="en-US" altLang="zh-TW" sz="2800" b="1" dirty="0">
                <a:solidFill>
                  <a:srgbClr val="00B050"/>
                </a:solidFill>
              </a:rPr>
              <a:t>Green Line</a:t>
            </a:r>
            <a:r>
              <a:rPr lang="en-US" altLang="zh-TW" sz="2800" dirty="0"/>
              <a:t>: Heartbeat</a:t>
            </a:r>
          </a:p>
          <a:p>
            <a:pPr>
              <a:buFont typeface="Wingdings" panose="05000000000000000000" pitchFamily="2" charset="2"/>
              <a:buChar char="l"/>
            </a:pPr>
            <a:r>
              <a:rPr lang="en-US" altLang="zh-TW" sz="2800" b="1" dirty="0">
                <a:solidFill>
                  <a:schemeClr val="accent4"/>
                </a:solidFill>
              </a:rPr>
              <a:t>Orange Line</a:t>
            </a:r>
            <a:r>
              <a:rPr lang="en-US" altLang="zh-TW" sz="2800" dirty="0"/>
              <a:t>: Equipment Message</a:t>
            </a:r>
          </a:p>
          <a:p>
            <a:pPr>
              <a:buFont typeface="Wingdings" panose="05000000000000000000" pitchFamily="2" charset="2"/>
              <a:buChar char="l"/>
            </a:pPr>
            <a:r>
              <a:rPr lang="en-US" altLang="zh-TW" sz="2800" b="1" dirty="0">
                <a:solidFill>
                  <a:srgbClr val="FF0000"/>
                </a:solidFill>
              </a:rPr>
              <a:t>Red Line</a:t>
            </a:r>
            <a:r>
              <a:rPr lang="en-US" altLang="zh-TW" sz="2800" dirty="0"/>
              <a:t>: Alarm Message</a:t>
            </a:r>
          </a:p>
        </p:txBody>
      </p:sp>
      <p:grpSp>
        <p:nvGrpSpPr>
          <p:cNvPr id="9" name="Group 8">
            <a:extLst>
              <a:ext uri="{FF2B5EF4-FFF2-40B4-BE49-F238E27FC236}">
                <a16:creationId xmlns:a16="http://schemas.microsoft.com/office/drawing/2014/main" id="{13E182B5-A075-42A6-B6AB-4DDA1AEBF811}"/>
              </a:ext>
            </a:extLst>
          </p:cNvPr>
          <p:cNvGrpSpPr/>
          <p:nvPr/>
        </p:nvGrpSpPr>
        <p:grpSpPr>
          <a:xfrm>
            <a:off x="2164913" y="3210991"/>
            <a:ext cx="1378904" cy="1171926"/>
            <a:chOff x="1055696" y="1709592"/>
            <a:chExt cx="1378904" cy="1171926"/>
          </a:xfrm>
        </p:grpSpPr>
        <p:pic>
          <p:nvPicPr>
            <p:cNvPr id="10" name="Picture 9">
              <a:extLst>
                <a:ext uri="{FF2B5EF4-FFF2-40B4-BE49-F238E27FC236}">
                  <a16:creationId xmlns:a16="http://schemas.microsoft.com/office/drawing/2014/main" id="{E7E8B442-B446-498A-A33C-4F65D8F002E6}"/>
                </a:ext>
              </a:extLst>
            </p:cNvPr>
            <p:cNvPicPr>
              <a:picLocks noChangeAspect="1"/>
            </p:cNvPicPr>
            <p:nvPr/>
          </p:nvPicPr>
          <p:blipFill>
            <a:blip r:embed="rId3"/>
            <a:stretch>
              <a:fillRect/>
            </a:stretch>
          </p:blipFill>
          <p:spPr>
            <a:xfrm>
              <a:off x="1403852" y="2189547"/>
              <a:ext cx="682593" cy="691971"/>
            </a:xfrm>
            <a:prstGeom prst="rect">
              <a:avLst/>
            </a:prstGeom>
          </p:spPr>
        </p:pic>
        <p:sp>
          <p:nvSpPr>
            <p:cNvPr id="11" name="TextBox 10">
              <a:extLst>
                <a:ext uri="{FF2B5EF4-FFF2-40B4-BE49-F238E27FC236}">
                  <a16:creationId xmlns:a16="http://schemas.microsoft.com/office/drawing/2014/main" id="{BBD530A7-55E3-4558-BE32-9E4B65B63EC7}"/>
                </a:ext>
              </a:extLst>
            </p:cNvPr>
            <p:cNvSpPr txBox="1"/>
            <p:nvPr/>
          </p:nvSpPr>
          <p:spPr>
            <a:xfrm>
              <a:off x="1055696" y="1709592"/>
              <a:ext cx="1378904"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ysClr val="windowText" lastClr="000000"/>
                  </a:solidFill>
                  <a:effectLst/>
                  <a:uLnTx/>
                  <a:uFillTx/>
                </a:rPr>
                <a:t>Admin Web</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err="1">
                  <a:solidFill>
                    <a:sysClr val="windowText" lastClr="000000"/>
                  </a:solidFill>
                </a:rPr>
                <a:t>SuperAdmin</a:t>
              </a:r>
              <a:r>
                <a:rPr lang="en-US" sz="1200" kern="0" dirty="0">
                  <a:solidFill>
                    <a:sysClr val="windowText" lastClr="000000"/>
                  </a:solidFill>
                </a:rPr>
                <a:t> Web</a:t>
              </a:r>
              <a:endParaRPr kumimoji="0" lang="en-US" sz="1200" b="0" i="0" u="none" strike="noStrike" kern="0" cap="none" spc="0" normalizeH="0" baseline="0" noProof="0" dirty="0">
                <a:ln>
                  <a:noFill/>
                </a:ln>
                <a:solidFill>
                  <a:sysClr val="windowText" lastClr="000000"/>
                </a:solidFill>
                <a:effectLst/>
                <a:uLnTx/>
                <a:uFillTx/>
              </a:endParaRPr>
            </a:p>
          </p:txBody>
        </p:sp>
      </p:grpSp>
      <p:sp>
        <p:nvSpPr>
          <p:cNvPr id="25" name="Rectangle 24">
            <a:extLst>
              <a:ext uri="{FF2B5EF4-FFF2-40B4-BE49-F238E27FC236}">
                <a16:creationId xmlns:a16="http://schemas.microsoft.com/office/drawing/2014/main" id="{CCFAE558-1DC2-4556-BFA8-0D4FB91EB93A}"/>
              </a:ext>
            </a:extLst>
          </p:cNvPr>
          <p:cNvSpPr/>
          <p:nvPr/>
        </p:nvSpPr>
        <p:spPr>
          <a:xfrm>
            <a:off x="536102" y="5527628"/>
            <a:ext cx="1074407" cy="48314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TextBox 25">
            <a:extLst>
              <a:ext uri="{FF2B5EF4-FFF2-40B4-BE49-F238E27FC236}">
                <a16:creationId xmlns:a16="http://schemas.microsoft.com/office/drawing/2014/main" id="{73A375FE-6DED-4D9B-8CC7-3DF8D509B790}"/>
              </a:ext>
            </a:extLst>
          </p:cNvPr>
          <p:cNvSpPr txBox="1"/>
          <p:nvPr/>
        </p:nvSpPr>
        <p:spPr>
          <a:xfrm>
            <a:off x="672360" y="5544145"/>
            <a:ext cx="801900" cy="401893"/>
          </a:xfrm>
          <a:prstGeom prst="rect">
            <a:avLst/>
          </a:prstGeom>
          <a:noFill/>
        </p:spPr>
        <p:txBody>
          <a:bodyPr wrap="none" rtlCol="0">
            <a:spAutoFit/>
          </a:bodyPr>
          <a:lstStyle/>
          <a:p>
            <a:pPr algn="ctr"/>
            <a:r>
              <a:rPr lang="en-US" altLang="zh-TW" sz="1200" dirty="0">
                <a:solidFill>
                  <a:schemeClr val="bg1"/>
                </a:solidFill>
              </a:rPr>
              <a:t>SB Client</a:t>
            </a:r>
          </a:p>
          <a:p>
            <a:pPr algn="ctr"/>
            <a:r>
              <a:rPr lang="en-US" altLang="zh-TW" sz="1200" dirty="0">
                <a:solidFill>
                  <a:schemeClr val="bg1"/>
                </a:solidFill>
              </a:rPr>
              <a:t>Alarm Ops</a:t>
            </a:r>
            <a:endParaRPr lang="zh-TW" altLang="en-US" sz="1200" dirty="0">
              <a:solidFill>
                <a:schemeClr val="bg1"/>
              </a:solidFill>
            </a:endParaRPr>
          </a:p>
        </p:txBody>
      </p:sp>
      <p:sp>
        <p:nvSpPr>
          <p:cNvPr id="27" name="Rectangle 26">
            <a:extLst>
              <a:ext uri="{FF2B5EF4-FFF2-40B4-BE49-F238E27FC236}">
                <a16:creationId xmlns:a16="http://schemas.microsoft.com/office/drawing/2014/main" id="{B6BB53D8-39AB-4AC8-9F11-1D72ED55B11C}"/>
              </a:ext>
            </a:extLst>
          </p:cNvPr>
          <p:cNvSpPr/>
          <p:nvPr/>
        </p:nvSpPr>
        <p:spPr>
          <a:xfrm>
            <a:off x="1825323" y="5527628"/>
            <a:ext cx="1074407" cy="48314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TextBox 30">
            <a:extLst>
              <a:ext uri="{FF2B5EF4-FFF2-40B4-BE49-F238E27FC236}">
                <a16:creationId xmlns:a16="http://schemas.microsoft.com/office/drawing/2014/main" id="{EFC00E01-FFFD-4C9E-A2E1-FEB676AD9292}"/>
              </a:ext>
            </a:extLst>
          </p:cNvPr>
          <p:cNvSpPr txBox="1"/>
          <p:nvPr/>
        </p:nvSpPr>
        <p:spPr>
          <a:xfrm>
            <a:off x="1987271" y="5544145"/>
            <a:ext cx="750526" cy="461666"/>
          </a:xfrm>
          <a:prstGeom prst="rect">
            <a:avLst/>
          </a:prstGeom>
          <a:noFill/>
        </p:spPr>
        <p:txBody>
          <a:bodyPr wrap="none" rtlCol="0">
            <a:spAutoFit/>
          </a:bodyPr>
          <a:lstStyle/>
          <a:p>
            <a:pPr algn="ctr"/>
            <a:r>
              <a:rPr lang="en-US" altLang="zh-TW" sz="1200" dirty="0">
                <a:solidFill>
                  <a:schemeClr val="bg1"/>
                </a:solidFill>
              </a:rPr>
              <a:t>SB Client</a:t>
            </a:r>
          </a:p>
          <a:p>
            <a:pPr algn="ctr"/>
            <a:r>
              <a:rPr lang="en-US" altLang="zh-TW" sz="1200" dirty="0">
                <a:solidFill>
                  <a:schemeClr val="bg1"/>
                </a:solidFill>
              </a:rPr>
              <a:t>Infra Ops</a:t>
            </a:r>
            <a:endParaRPr lang="zh-TW" altLang="en-US" sz="1200" dirty="0">
              <a:solidFill>
                <a:schemeClr val="bg1"/>
              </a:solidFill>
            </a:endParaRPr>
          </a:p>
        </p:txBody>
      </p:sp>
      <p:sp>
        <p:nvSpPr>
          <p:cNvPr id="33" name="Rectangle 32">
            <a:extLst>
              <a:ext uri="{FF2B5EF4-FFF2-40B4-BE49-F238E27FC236}">
                <a16:creationId xmlns:a16="http://schemas.microsoft.com/office/drawing/2014/main" id="{0859A397-5912-4BCF-A27D-9C03768901DD}"/>
              </a:ext>
            </a:extLst>
          </p:cNvPr>
          <p:cNvSpPr/>
          <p:nvPr/>
        </p:nvSpPr>
        <p:spPr>
          <a:xfrm>
            <a:off x="377657" y="5413896"/>
            <a:ext cx="5236824" cy="10243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TextBox 33">
            <a:extLst>
              <a:ext uri="{FF2B5EF4-FFF2-40B4-BE49-F238E27FC236}">
                <a16:creationId xmlns:a16="http://schemas.microsoft.com/office/drawing/2014/main" id="{070C0CB5-3175-4B16-A758-E2AA3BCACEFD}"/>
              </a:ext>
            </a:extLst>
          </p:cNvPr>
          <p:cNvSpPr txBox="1"/>
          <p:nvPr/>
        </p:nvSpPr>
        <p:spPr>
          <a:xfrm>
            <a:off x="1465644" y="6109499"/>
            <a:ext cx="3219920" cy="369332"/>
          </a:xfrm>
          <a:prstGeom prst="rect">
            <a:avLst/>
          </a:prstGeom>
          <a:noFill/>
        </p:spPr>
        <p:txBody>
          <a:bodyPr wrap="none" rtlCol="0">
            <a:spAutoFit/>
          </a:bodyPr>
          <a:lstStyle/>
          <a:p>
            <a:r>
              <a:rPr lang="en-US" altLang="zh-TW" dirty="0">
                <a:solidFill>
                  <a:srgbClr val="FF0000"/>
                </a:solidFill>
              </a:rPr>
              <a:t>Backend Process</a:t>
            </a:r>
            <a:r>
              <a:rPr lang="zh-TW" altLang="en-US" dirty="0">
                <a:solidFill>
                  <a:srgbClr val="FF0000"/>
                </a:solidFill>
              </a:rPr>
              <a:t> </a:t>
            </a:r>
            <a:r>
              <a:rPr lang="en-US" altLang="zh-TW" dirty="0">
                <a:solidFill>
                  <a:srgbClr val="FF0000"/>
                </a:solidFill>
              </a:rPr>
              <a:t>(Service Fabric)</a:t>
            </a:r>
            <a:endParaRPr lang="zh-TW" altLang="en-US" dirty="0">
              <a:solidFill>
                <a:srgbClr val="FF0000"/>
              </a:solidFill>
            </a:endParaRPr>
          </a:p>
        </p:txBody>
      </p:sp>
      <p:sp>
        <p:nvSpPr>
          <p:cNvPr id="35" name="Rectangle 34">
            <a:extLst>
              <a:ext uri="{FF2B5EF4-FFF2-40B4-BE49-F238E27FC236}">
                <a16:creationId xmlns:a16="http://schemas.microsoft.com/office/drawing/2014/main" id="{B8C0B110-21FE-4AA9-B435-3F7F24C22F27}"/>
              </a:ext>
            </a:extLst>
          </p:cNvPr>
          <p:cNvSpPr/>
          <p:nvPr/>
        </p:nvSpPr>
        <p:spPr>
          <a:xfrm>
            <a:off x="3094673" y="5536280"/>
            <a:ext cx="1074407" cy="48314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Rectangle 37">
            <a:extLst>
              <a:ext uri="{FF2B5EF4-FFF2-40B4-BE49-F238E27FC236}">
                <a16:creationId xmlns:a16="http://schemas.microsoft.com/office/drawing/2014/main" id="{117E1BCA-0FB2-4E67-BF35-574E5D1165AD}"/>
              </a:ext>
            </a:extLst>
          </p:cNvPr>
          <p:cNvSpPr/>
          <p:nvPr/>
        </p:nvSpPr>
        <p:spPr>
          <a:xfrm>
            <a:off x="4364023" y="5544145"/>
            <a:ext cx="1074407" cy="48314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TextBox 38">
            <a:extLst>
              <a:ext uri="{FF2B5EF4-FFF2-40B4-BE49-F238E27FC236}">
                <a16:creationId xmlns:a16="http://schemas.microsoft.com/office/drawing/2014/main" id="{B7D5CD8D-2927-4604-9A32-50FBBBCA57C8}"/>
              </a:ext>
            </a:extLst>
          </p:cNvPr>
          <p:cNvSpPr txBox="1"/>
          <p:nvPr/>
        </p:nvSpPr>
        <p:spPr>
          <a:xfrm>
            <a:off x="4408663" y="5560662"/>
            <a:ext cx="985142" cy="461666"/>
          </a:xfrm>
          <a:prstGeom prst="rect">
            <a:avLst/>
          </a:prstGeom>
          <a:noFill/>
        </p:spPr>
        <p:txBody>
          <a:bodyPr wrap="none" rtlCol="0">
            <a:spAutoFit/>
          </a:bodyPr>
          <a:lstStyle/>
          <a:p>
            <a:pPr algn="ctr"/>
            <a:r>
              <a:rPr lang="en-US" altLang="zh-TW" sz="1200" dirty="0">
                <a:solidFill>
                  <a:schemeClr val="bg1"/>
                </a:solidFill>
              </a:rPr>
              <a:t>Event</a:t>
            </a:r>
          </a:p>
          <a:p>
            <a:pPr algn="ctr"/>
            <a:r>
              <a:rPr lang="en-US" altLang="zh-TW" sz="1200" dirty="0">
                <a:solidFill>
                  <a:schemeClr val="bg1"/>
                </a:solidFill>
              </a:rPr>
              <a:t>Process Host</a:t>
            </a:r>
            <a:endParaRPr lang="zh-TW" altLang="en-US" sz="1200" dirty="0">
              <a:solidFill>
                <a:schemeClr val="bg1"/>
              </a:solidFill>
            </a:endParaRPr>
          </a:p>
        </p:txBody>
      </p:sp>
      <p:cxnSp>
        <p:nvCxnSpPr>
          <p:cNvPr id="50" name="Straight Arrow Connector 49">
            <a:extLst>
              <a:ext uri="{FF2B5EF4-FFF2-40B4-BE49-F238E27FC236}">
                <a16:creationId xmlns:a16="http://schemas.microsoft.com/office/drawing/2014/main" id="{19380820-CE2B-47DF-82BE-8228EB3F3AB7}"/>
              </a:ext>
            </a:extLst>
          </p:cNvPr>
          <p:cNvCxnSpPr>
            <a:cxnSpLocks/>
          </p:cNvCxnSpPr>
          <p:nvPr/>
        </p:nvCxnSpPr>
        <p:spPr>
          <a:xfrm flipV="1">
            <a:off x="1220019" y="4395284"/>
            <a:ext cx="1237587" cy="112023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694ED7E-A29D-424E-87EF-B37E14BDE039}"/>
              </a:ext>
            </a:extLst>
          </p:cNvPr>
          <p:cNvCxnSpPr>
            <a:cxnSpLocks/>
            <a:stCxn id="27" idx="0"/>
          </p:cNvCxnSpPr>
          <p:nvPr/>
        </p:nvCxnSpPr>
        <p:spPr>
          <a:xfrm flipV="1">
            <a:off x="2362527" y="4460018"/>
            <a:ext cx="299498" cy="106761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3D2CC98-1EF5-4F48-99EE-5F8263FD078C}"/>
              </a:ext>
            </a:extLst>
          </p:cNvPr>
          <p:cNvCxnSpPr>
            <a:cxnSpLocks/>
            <a:stCxn id="35" idx="0"/>
          </p:cNvCxnSpPr>
          <p:nvPr/>
        </p:nvCxnSpPr>
        <p:spPr>
          <a:xfrm flipH="1" flipV="1">
            <a:off x="2996069" y="4460018"/>
            <a:ext cx="635808" cy="1076262"/>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FA18C0-4F97-4ABE-879F-061B246E4714}"/>
              </a:ext>
            </a:extLst>
          </p:cNvPr>
          <p:cNvCxnSpPr>
            <a:cxnSpLocks/>
          </p:cNvCxnSpPr>
          <p:nvPr/>
        </p:nvCxnSpPr>
        <p:spPr>
          <a:xfrm flipH="1" flipV="1">
            <a:off x="3369712" y="4442853"/>
            <a:ext cx="1476359" cy="1100644"/>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C2BE643-5C2C-409E-8B87-1B4F3D82A1F2}"/>
              </a:ext>
            </a:extLst>
          </p:cNvPr>
          <p:cNvCxnSpPr>
            <a:cxnSpLocks/>
          </p:cNvCxnSpPr>
          <p:nvPr/>
        </p:nvCxnSpPr>
        <p:spPr>
          <a:xfrm flipH="1" flipV="1">
            <a:off x="3496682" y="4355356"/>
            <a:ext cx="1552361" cy="1154458"/>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8D73733-C137-4457-8DB4-4012537BAE56}"/>
              </a:ext>
            </a:extLst>
          </p:cNvPr>
          <p:cNvCxnSpPr>
            <a:cxnSpLocks/>
          </p:cNvCxnSpPr>
          <p:nvPr/>
        </p:nvCxnSpPr>
        <p:spPr>
          <a:xfrm flipV="1">
            <a:off x="912950" y="4324511"/>
            <a:ext cx="1333023" cy="12184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8A846DC6-896A-421B-BB90-405B017E2C97}"/>
              </a:ext>
            </a:extLst>
          </p:cNvPr>
          <p:cNvPicPr>
            <a:picLocks noChangeAspect="1"/>
          </p:cNvPicPr>
          <p:nvPr/>
        </p:nvPicPr>
        <p:blipFill>
          <a:blip r:embed="rId4"/>
          <a:stretch>
            <a:fillRect/>
          </a:stretch>
        </p:blipFill>
        <p:spPr>
          <a:xfrm>
            <a:off x="94801" y="1611766"/>
            <a:ext cx="2804929" cy="1237911"/>
          </a:xfrm>
          <a:prstGeom prst="rect">
            <a:avLst/>
          </a:prstGeom>
          <a:ln>
            <a:solidFill>
              <a:schemeClr val="bg1">
                <a:lumMod val="50000"/>
              </a:schemeClr>
            </a:solidFill>
          </a:ln>
        </p:spPr>
      </p:pic>
      <p:pic>
        <p:nvPicPr>
          <p:cNvPr id="57" name="Picture 56">
            <a:extLst>
              <a:ext uri="{FF2B5EF4-FFF2-40B4-BE49-F238E27FC236}">
                <a16:creationId xmlns:a16="http://schemas.microsoft.com/office/drawing/2014/main" id="{32E9342B-920B-4F87-877F-2CAE22713670}"/>
              </a:ext>
            </a:extLst>
          </p:cNvPr>
          <p:cNvPicPr>
            <a:picLocks noChangeAspect="1"/>
          </p:cNvPicPr>
          <p:nvPr/>
        </p:nvPicPr>
        <p:blipFill>
          <a:blip r:embed="rId5"/>
          <a:stretch>
            <a:fillRect/>
          </a:stretch>
        </p:blipFill>
        <p:spPr>
          <a:xfrm>
            <a:off x="3000709" y="1593746"/>
            <a:ext cx="2721362" cy="1261237"/>
          </a:xfrm>
          <a:prstGeom prst="rect">
            <a:avLst/>
          </a:prstGeom>
          <a:ln>
            <a:solidFill>
              <a:schemeClr val="bg1">
                <a:lumMod val="50000"/>
              </a:schemeClr>
            </a:solidFill>
          </a:ln>
        </p:spPr>
      </p:pic>
      <p:sp>
        <p:nvSpPr>
          <p:cNvPr id="28" name="TextBox 27">
            <a:extLst/>
          </p:cNvPr>
          <p:cNvSpPr txBox="1"/>
          <p:nvPr/>
        </p:nvSpPr>
        <p:spPr>
          <a:xfrm>
            <a:off x="3283319" y="5637763"/>
            <a:ext cx="704424" cy="276999"/>
          </a:xfrm>
          <a:prstGeom prst="rect">
            <a:avLst/>
          </a:prstGeom>
          <a:noFill/>
        </p:spPr>
        <p:txBody>
          <a:bodyPr wrap="none" rtlCol="0">
            <a:spAutoFit/>
          </a:bodyPr>
          <a:lstStyle/>
          <a:p>
            <a:pPr algn="ctr"/>
            <a:r>
              <a:rPr lang="en-US" altLang="zh-TW" sz="1200" dirty="0">
                <a:solidFill>
                  <a:schemeClr val="bg1"/>
                </a:solidFill>
              </a:rPr>
              <a:t>Routine</a:t>
            </a:r>
            <a:endParaRPr lang="zh-TW" altLang="en-US" sz="1200" dirty="0">
              <a:solidFill>
                <a:schemeClr val="bg1"/>
              </a:solidFill>
            </a:endParaRPr>
          </a:p>
        </p:txBody>
      </p:sp>
    </p:spTree>
    <p:extLst>
      <p:ext uri="{BB962C8B-B14F-4D97-AF65-F5344CB8AC3E}">
        <p14:creationId xmlns:p14="http://schemas.microsoft.com/office/powerpoint/2010/main" val="35987331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Map Signal Hub Group to Company</a:t>
            </a:r>
            <a:endParaRPr lang="zh-TW" altLang="en-US" dirty="0"/>
          </a:p>
        </p:txBody>
      </p:sp>
      <p:sp>
        <p:nvSpPr>
          <p:cNvPr id="56" name="Rectangle 55"/>
          <p:cNvSpPr/>
          <p:nvPr/>
        </p:nvSpPr>
        <p:spPr>
          <a:xfrm>
            <a:off x="2026310" y="1827266"/>
            <a:ext cx="1475238" cy="751808"/>
          </a:xfrm>
          <a:prstGeom prst="rect">
            <a:avLst/>
          </a:prstGeom>
          <a:noFill/>
          <a:ln w="1270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57" name="Oval 56"/>
          <p:cNvSpPr/>
          <p:nvPr/>
        </p:nvSpPr>
        <p:spPr>
          <a:xfrm>
            <a:off x="6603570" y="2007594"/>
            <a:ext cx="2055043" cy="1913640"/>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8" name="TextBox 57"/>
          <p:cNvSpPr txBox="1"/>
          <p:nvPr/>
        </p:nvSpPr>
        <p:spPr>
          <a:xfrm>
            <a:off x="6817721" y="2544448"/>
            <a:ext cx="1649747" cy="830997"/>
          </a:xfrm>
          <a:prstGeom prst="rect">
            <a:avLst/>
          </a:prstGeom>
          <a:noFill/>
        </p:spPr>
        <p:txBody>
          <a:bodyPr wrap="none" rtlCol="0">
            <a:spAutoFit/>
          </a:bodyPr>
          <a:lstStyle/>
          <a:p>
            <a:pPr algn="ctr"/>
            <a:r>
              <a:rPr lang="en-US" altLang="zh-TW" sz="2400" dirty="0">
                <a:solidFill>
                  <a:prstClr val="white"/>
                </a:solidFill>
                <a:latin typeface="Calibri" panose="020F0502020204030204"/>
                <a:ea typeface="新細明體" panose="02020500000000000000" pitchFamily="18" charset="-120"/>
              </a:rPr>
              <a:t>Admin Web</a:t>
            </a:r>
          </a:p>
          <a:p>
            <a:pPr algn="ctr"/>
            <a:r>
              <a:rPr lang="en-US" altLang="zh-TW" sz="2400" dirty="0">
                <a:solidFill>
                  <a:prstClr val="white"/>
                </a:solidFill>
                <a:latin typeface="Calibri" panose="020F0502020204030204"/>
                <a:ea typeface="新細明體" panose="02020500000000000000" pitchFamily="18" charset="-120"/>
              </a:rPr>
              <a:t>Signal Hub</a:t>
            </a:r>
          </a:p>
        </p:txBody>
      </p:sp>
      <p:sp>
        <p:nvSpPr>
          <p:cNvPr id="59" name="Rectangle 58"/>
          <p:cNvSpPr/>
          <p:nvPr/>
        </p:nvSpPr>
        <p:spPr>
          <a:xfrm>
            <a:off x="4428808" y="2691460"/>
            <a:ext cx="1696824" cy="638538"/>
          </a:xfrm>
          <a:prstGeom prst="rect">
            <a:avLst/>
          </a:prstGeom>
          <a:solidFill>
            <a:srgbClr val="5B9BD5">
              <a:lumMod val="75000"/>
            </a:srgbClr>
          </a:solidFill>
          <a:ln w="381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MessageFeedIn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WebAPI</a:t>
            </a:r>
            <a:endParaRPr kumimoji="0" lang="zh-TW" altLang="en-US" sz="16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0" name="Straight Arrow Connector 59"/>
          <p:cNvCxnSpPr/>
          <p:nvPr/>
        </p:nvCxnSpPr>
        <p:spPr>
          <a:xfrm flipV="1">
            <a:off x="6125632" y="2798039"/>
            <a:ext cx="477938" cy="8607"/>
          </a:xfrm>
          <a:prstGeom prst="straightConnector1">
            <a:avLst/>
          </a:prstGeom>
          <a:noFill/>
          <a:ln w="25400" cap="flat" cmpd="sng" algn="ctr">
            <a:solidFill>
              <a:srgbClr val="FF0000"/>
            </a:solidFill>
            <a:prstDash val="solid"/>
            <a:miter lim="800000"/>
            <a:tailEnd type="triangle"/>
          </a:ln>
          <a:effectLst/>
        </p:spPr>
      </p:cxnSp>
      <p:pic>
        <p:nvPicPr>
          <p:cNvPr id="61" name="Picture 60"/>
          <p:cNvPicPr>
            <a:picLocks noChangeAspect="1"/>
          </p:cNvPicPr>
          <p:nvPr/>
        </p:nvPicPr>
        <p:blipFill>
          <a:blip r:embed="rId3"/>
          <a:stretch>
            <a:fillRect/>
          </a:stretch>
        </p:blipFill>
        <p:spPr>
          <a:xfrm>
            <a:off x="378272" y="1944630"/>
            <a:ext cx="571243" cy="579094"/>
          </a:xfrm>
          <a:prstGeom prst="rect">
            <a:avLst/>
          </a:prstGeom>
        </p:spPr>
      </p:pic>
      <p:cxnSp>
        <p:nvCxnSpPr>
          <p:cNvPr id="62" name="Straight Arrow Connector 61"/>
          <p:cNvCxnSpPr/>
          <p:nvPr/>
        </p:nvCxnSpPr>
        <p:spPr>
          <a:xfrm>
            <a:off x="1087499" y="2232668"/>
            <a:ext cx="619951" cy="1509"/>
          </a:xfrm>
          <a:prstGeom prst="straightConnector1">
            <a:avLst/>
          </a:prstGeom>
          <a:noFill/>
          <a:ln w="25400" cap="flat" cmpd="sng" algn="ctr">
            <a:solidFill>
              <a:srgbClr val="FFC000"/>
            </a:solidFill>
            <a:prstDash val="solid"/>
            <a:miter lim="800000"/>
            <a:tailEnd type="triangle"/>
          </a:ln>
          <a:effectLst/>
        </p:spPr>
      </p:cxnSp>
      <p:cxnSp>
        <p:nvCxnSpPr>
          <p:cNvPr id="63" name="Straight Arrow Connector 62"/>
          <p:cNvCxnSpPr/>
          <p:nvPr/>
        </p:nvCxnSpPr>
        <p:spPr>
          <a:xfrm flipV="1">
            <a:off x="6125632" y="3002192"/>
            <a:ext cx="477938" cy="8607"/>
          </a:xfrm>
          <a:prstGeom prst="straightConnector1">
            <a:avLst/>
          </a:prstGeom>
          <a:noFill/>
          <a:ln w="25400" cap="flat" cmpd="sng" algn="ctr">
            <a:solidFill>
              <a:srgbClr val="FFC000"/>
            </a:solidFill>
            <a:prstDash val="solid"/>
            <a:miter lim="800000"/>
            <a:tailEnd type="triangle"/>
          </a:ln>
          <a:effectLst/>
        </p:spPr>
      </p:cxnSp>
      <p:cxnSp>
        <p:nvCxnSpPr>
          <p:cNvPr id="64" name="Straight Arrow Connector 63"/>
          <p:cNvCxnSpPr/>
          <p:nvPr/>
        </p:nvCxnSpPr>
        <p:spPr>
          <a:xfrm flipV="1">
            <a:off x="6125632" y="3165438"/>
            <a:ext cx="477938" cy="8607"/>
          </a:xfrm>
          <a:prstGeom prst="straightConnector1">
            <a:avLst/>
          </a:prstGeom>
          <a:noFill/>
          <a:ln w="25400" cap="flat" cmpd="sng" algn="ctr">
            <a:solidFill>
              <a:srgbClr val="00B050"/>
            </a:solidFill>
            <a:prstDash val="solid"/>
            <a:miter lim="800000"/>
            <a:tailEnd type="triangle"/>
          </a:ln>
          <a:effectLst/>
        </p:spPr>
      </p:cxnSp>
      <p:cxnSp>
        <p:nvCxnSpPr>
          <p:cNvPr id="65" name="Straight Arrow Connector 64"/>
          <p:cNvCxnSpPr/>
          <p:nvPr/>
        </p:nvCxnSpPr>
        <p:spPr>
          <a:xfrm flipV="1">
            <a:off x="3332992" y="3347164"/>
            <a:ext cx="1005036" cy="520947"/>
          </a:xfrm>
          <a:prstGeom prst="straightConnector1">
            <a:avLst/>
          </a:prstGeom>
          <a:noFill/>
          <a:ln w="25400" cap="flat" cmpd="sng" algn="ctr">
            <a:solidFill>
              <a:srgbClr val="FF0000"/>
            </a:solidFill>
            <a:prstDash val="solid"/>
            <a:miter lim="800000"/>
            <a:tailEnd type="triangle"/>
          </a:ln>
          <a:effectLst/>
        </p:spPr>
      </p:cxnSp>
      <p:cxnSp>
        <p:nvCxnSpPr>
          <p:cNvPr id="66" name="Straight Arrow Connector 65"/>
          <p:cNvCxnSpPr/>
          <p:nvPr/>
        </p:nvCxnSpPr>
        <p:spPr>
          <a:xfrm>
            <a:off x="3453339" y="2241850"/>
            <a:ext cx="949550" cy="332255"/>
          </a:xfrm>
          <a:prstGeom prst="straightConnector1">
            <a:avLst/>
          </a:prstGeom>
          <a:noFill/>
          <a:ln w="25400" cap="flat" cmpd="sng" algn="ctr">
            <a:solidFill>
              <a:srgbClr val="FFC000"/>
            </a:solidFill>
            <a:prstDash val="solid"/>
            <a:miter lim="800000"/>
            <a:tailEnd type="triangle"/>
          </a:ln>
          <a:effectLst/>
        </p:spPr>
      </p:cxnSp>
      <p:cxnSp>
        <p:nvCxnSpPr>
          <p:cNvPr id="67" name="Straight Arrow Connector 66"/>
          <p:cNvCxnSpPr/>
          <p:nvPr/>
        </p:nvCxnSpPr>
        <p:spPr>
          <a:xfrm flipV="1">
            <a:off x="3355689" y="3450781"/>
            <a:ext cx="1073119" cy="585602"/>
          </a:xfrm>
          <a:prstGeom prst="straightConnector1">
            <a:avLst/>
          </a:prstGeom>
          <a:noFill/>
          <a:ln w="25400" cap="flat" cmpd="sng" algn="ctr">
            <a:solidFill>
              <a:srgbClr val="00B050"/>
            </a:solidFill>
            <a:prstDash val="solid"/>
            <a:miter lim="800000"/>
            <a:tailEnd type="triangle"/>
          </a:ln>
          <a:effectLst/>
        </p:spPr>
      </p:cxnSp>
      <p:sp>
        <p:nvSpPr>
          <p:cNvPr id="68" name="TextBox 67"/>
          <p:cNvSpPr txBox="1"/>
          <p:nvPr/>
        </p:nvSpPr>
        <p:spPr>
          <a:xfrm>
            <a:off x="3528312" y="3864245"/>
            <a:ext cx="926792" cy="307777"/>
          </a:xfrm>
          <a:prstGeom prst="rect">
            <a:avLst/>
          </a:prstGeom>
          <a:noFill/>
        </p:spPr>
        <p:txBody>
          <a:bodyPr wrap="none" rtlCol="0">
            <a:spAutoFit/>
          </a:bodyPr>
          <a:lstStyle/>
          <a:p>
            <a:r>
              <a:rPr lang="en-US" altLang="zh-TW" sz="1400" dirty="0">
                <a:solidFill>
                  <a:prstClr val="black"/>
                </a:solidFill>
                <a:latin typeface="Calibri" panose="020F0502020204030204"/>
                <a:ea typeface="新細明體" panose="02020500000000000000" pitchFamily="18" charset="-120"/>
              </a:rPr>
              <a:t>Heartbeat</a:t>
            </a:r>
            <a:endParaRPr lang="zh-TW" altLang="en-US" sz="1400" dirty="0">
              <a:solidFill>
                <a:prstClr val="black"/>
              </a:solidFill>
              <a:latin typeface="Calibri" panose="020F0502020204030204"/>
              <a:ea typeface="新細明體" panose="02020500000000000000" pitchFamily="18" charset="-120"/>
            </a:endParaRPr>
          </a:p>
        </p:txBody>
      </p:sp>
      <p:sp>
        <p:nvSpPr>
          <p:cNvPr id="69" name="TextBox 68"/>
          <p:cNvSpPr txBox="1"/>
          <p:nvPr/>
        </p:nvSpPr>
        <p:spPr>
          <a:xfrm>
            <a:off x="3483969" y="1937257"/>
            <a:ext cx="1365117" cy="307777"/>
          </a:xfrm>
          <a:prstGeom prst="rect">
            <a:avLst/>
          </a:prstGeom>
          <a:noFill/>
        </p:spPr>
        <p:txBody>
          <a:bodyPr wrap="none" rtlCol="0">
            <a:spAutoFit/>
          </a:bodyPr>
          <a:lstStyle/>
          <a:p>
            <a:r>
              <a:rPr lang="en-US" altLang="zh-TW" sz="1400" dirty="0">
                <a:solidFill>
                  <a:prstClr val="black"/>
                </a:solidFill>
                <a:latin typeface="Calibri" panose="020F0502020204030204"/>
                <a:ea typeface="新細明體" panose="02020500000000000000" pitchFamily="18" charset="-120"/>
              </a:rPr>
              <a:t>Message (A,B,C)</a:t>
            </a:r>
            <a:endParaRPr lang="zh-TW" altLang="en-US" sz="1400" dirty="0">
              <a:solidFill>
                <a:prstClr val="black"/>
              </a:solidFill>
              <a:latin typeface="Calibri" panose="020F0502020204030204"/>
              <a:ea typeface="新細明體" panose="02020500000000000000" pitchFamily="18" charset="-120"/>
            </a:endParaRPr>
          </a:p>
        </p:txBody>
      </p:sp>
      <p:sp>
        <p:nvSpPr>
          <p:cNvPr id="70" name="TextBox 69"/>
          <p:cNvSpPr txBox="1"/>
          <p:nvPr/>
        </p:nvSpPr>
        <p:spPr>
          <a:xfrm>
            <a:off x="3024311" y="3138401"/>
            <a:ext cx="1158202" cy="307777"/>
          </a:xfrm>
          <a:prstGeom prst="rect">
            <a:avLst/>
          </a:prstGeom>
          <a:noFill/>
        </p:spPr>
        <p:txBody>
          <a:bodyPr wrap="none" rtlCol="0">
            <a:spAutoFit/>
          </a:bodyPr>
          <a:lstStyle/>
          <a:p>
            <a:r>
              <a:rPr lang="en-US" altLang="zh-TW" sz="1400" dirty="0">
                <a:solidFill>
                  <a:prstClr val="black"/>
                </a:solidFill>
                <a:latin typeface="Calibri" panose="020F0502020204030204"/>
                <a:ea typeface="新細明體" panose="02020500000000000000" pitchFamily="18" charset="-120"/>
              </a:rPr>
              <a:t>Alarm (A,B,C)</a:t>
            </a:r>
            <a:endParaRPr lang="zh-TW" altLang="en-US" sz="1400" dirty="0">
              <a:solidFill>
                <a:prstClr val="black"/>
              </a:solidFill>
              <a:latin typeface="Calibri" panose="020F0502020204030204"/>
              <a:ea typeface="新細明體" panose="02020500000000000000" pitchFamily="18" charset="-120"/>
            </a:endParaRPr>
          </a:p>
        </p:txBody>
      </p:sp>
      <p:sp>
        <p:nvSpPr>
          <p:cNvPr id="71" name="Rectangle 70"/>
          <p:cNvSpPr/>
          <p:nvPr/>
        </p:nvSpPr>
        <p:spPr>
          <a:xfrm>
            <a:off x="1882924" y="1915244"/>
            <a:ext cx="1508289" cy="751808"/>
          </a:xfrm>
          <a:prstGeom prst="rect">
            <a:avLst/>
          </a:prstGeom>
          <a:noFill/>
          <a:ln w="1270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72" name="Rectangle 71"/>
          <p:cNvSpPr/>
          <p:nvPr/>
        </p:nvSpPr>
        <p:spPr>
          <a:xfrm>
            <a:off x="1772590" y="1999193"/>
            <a:ext cx="1508289" cy="751808"/>
          </a:xfrm>
          <a:prstGeom prst="rect">
            <a:avLst/>
          </a:prstGeom>
          <a:solidFill>
            <a:sysClr val="window" lastClr="FFFFFF"/>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Event Processor</a:t>
            </a:r>
            <a:endParaRPr kumimoji="0" lang="zh-TW" altLang="en-US" sz="1800" b="0" i="0" u="none" strike="noStrike" kern="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73" name="Rectangle 72"/>
          <p:cNvSpPr/>
          <p:nvPr/>
        </p:nvSpPr>
        <p:spPr>
          <a:xfrm>
            <a:off x="1862127" y="3485399"/>
            <a:ext cx="1475238" cy="751808"/>
          </a:xfrm>
          <a:prstGeom prst="rect">
            <a:avLst/>
          </a:prstGeom>
          <a:noFill/>
          <a:ln w="1270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74" name="Rectangle 73"/>
          <p:cNvSpPr/>
          <p:nvPr/>
        </p:nvSpPr>
        <p:spPr>
          <a:xfrm>
            <a:off x="1753574" y="3551060"/>
            <a:ext cx="1508289" cy="751808"/>
          </a:xfrm>
          <a:prstGeom prst="rect">
            <a:avLst/>
          </a:prstGeom>
          <a:solidFill>
            <a:sysClr val="window" lastClr="FFFFFF"/>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Backend Process</a:t>
            </a:r>
            <a:endParaRPr kumimoji="0" lang="zh-TW" altLang="en-US" sz="1800" b="0" i="0" u="none" strike="noStrike" kern="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75" name="Rectangle 74"/>
          <p:cNvSpPr/>
          <p:nvPr/>
        </p:nvSpPr>
        <p:spPr>
          <a:xfrm>
            <a:off x="10175576" y="1500747"/>
            <a:ext cx="1408176" cy="804672"/>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6" name="Rectangle 75"/>
          <p:cNvSpPr/>
          <p:nvPr/>
        </p:nvSpPr>
        <p:spPr>
          <a:xfrm>
            <a:off x="10175576" y="2570773"/>
            <a:ext cx="1408176" cy="804672"/>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7" name="Rectangle 76"/>
          <p:cNvSpPr/>
          <p:nvPr/>
        </p:nvSpPr>
        <p:spPr>
          <a:xfrm>
            <a:off x="10169029" y="3618607"/>
            <a:ext cx="1408176" cy="804672"/>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8" name="TextBox 77"/>
          <p:cNvSpPr txBox="1"/>
          <p:nvPr/>
        </p:nvSpPr>
        <p:spPr>
          <a:xfrm>
            <a:off x="10358463" y="2022697"/>
            <a:ext cx="1016497" cy="307777"/>
          </a:xfrm>
          <a:prstGeom prst="rect">
            <a:avLst/>
          </a:prstGeom>
          <a:noFill/>
        </p:spPr>
        <p:txBody>
          <a:bodyPr wrap="none" rtlCol="0">
            <a:spAutoFit/>
          </a:bodyPr>
          <a:lstStyle/>
          <a:p>
            <a:r>
              <a:rPr lang="en-US" altLang="zh-TW" sz="1400" dirty="0">
                <a:solidFill>
                  <a:prstClr val="black"/>
                </a:solidFill>
                <a:latin typeface="Calibri" panose="020F0502020204030204"/>
                <a:ea typeface="新細明體" panose="02020500000000000000" pitchFamily="18" charset="-120"/>
              </a:rPr>
              <a:t>Company A</a:t>
            </a:r>
            <a:endParaRPr lang="zh-TW" altLang="en-US" sz="1400" dirty="0">
              <a:solidFill>
                <a:prstClr val="black"/>
              </a:solidFill>
              <a:latin typeface="Calibri" panose="020F0502020204030204"/>
              <a:ea typeface="新細明體" panose="02020500000000000000" pitchFamily="18" charset="-120"/>
            </a:endParaRPr>
          </a:p>
        </p:txBody>
      </p:sp>
      <p:sp>
        <p:nvSpPr>
          <p:cNvPr id="79" name="TextBox 78"/>
          <p:cNvSpPr txBox="1"/>
          <p:nvPr/>
        </p:nvSpPr>
        <p:spPr>
          <a:xfrm>
            <a:off x="10364868" y="3098873"/>
            <a:ext cx="1010085" cy="307777"/>
          </a:xfrm>
          <a:prstGeom prst="rect">
            <a:avLst/>
          </a:prstGeom>
          <a:noFill/>
        </p:spPr>
        <p:txBody>
          <a:bodyPr wrap="none" rtlCol="0">
            <a:spAutoFit/>
          </a:bodyPr>
          <a:lstStyle/>
          <a:p>
            <a:r>
              <a:rPr lang="en-US" altLang="zh-TW" sz="1400" dirty="0">
                <a:solidFill>
                  <a:prstClr val="black"/>
                </a:solidFill>
                <a:latin typeface="Calibri" panose="020F0502020204030204"/>
                <a:ea typeface="新細明體" panose="02020500000000000000" pitchFamily="18" charset="-120"/>
              </a:rPr>
              <a:t>Company B</a:t>
            </a:r>
            <a:endParaRPr lang="zh-TW" altLang="en-US" sz="1400" dirty="0">
              <a:solidFill>
                <a:prstClr val="black"/>
              </a:solidFill>
              <a:latin typeface="Calibri" panose="020F0502020204030204"/>
              <a:ea typeface="新細明體" panose="02020500000000000000" pitchFamily="18" charset="-120"/>
            </a:endParaRPr>
          </a:p>
        </p:txBody>
      </p:sp>
      <p:sp>
        <p:nvSpPr>
          <p:cNvPr id="80" name="TextBox 79"/>
          <p:cNvSpPr txBox="1"/>
          <p:nvPr/>
        </p:nvSpPr>
        <p:spPr>
          <a:xfrm>
            <a:off x="10375423" y="4115502"/>
            <a:ext cx="1008481" cy="307777"/>
          </a:xfrm>
          <a:prstGeom prst="rect">
            <a:avLst/>
          </a:prstGeom>
          <a:noFill/>
        </p:spPr>
        <p:txBody>
          <a:bodyPr wrap="none" rtlCol="0">
            <a:spAutoFit/>
          </a:bodyPr>
          <a:lstStyle/>
          <a:p>
            <a:r>
              <a:rPr lang="en-US" altLang="zh-TW" sz="1400" dirty="0">
                <a:solidFill>
                  <a:prstClr val="black"/>
                </a:solidFill>
                <a:latin typeface="Calibri" panose="020F0502020204030204"/>
                <a:ea typeface="新細明體" panose="02020500000000000000" pitchFamily="18" charset="-120"/>
              </a:rPr>
              <a:t>Company C</a:t>
            </a:r>
            <a:endParaRPr lang="zh-TW" altLang="en-US" sz="1400" dirty="0">
              <a:solidFill>
                <a:prstClr val="black"/>
              </a:solidFill>
              <a:latin typeface="Calibri" panose="020F0502020204030204"/>
              <a:ea typeface="新細明體" panose="02020500000000000000" pitchFamily="18" charset="-120"/>
            </a:endParaRPr>
          </a:p>
        </p:txBody>
      </p:sp>
      <p:cxnSp>
        <p:nvCxnSpPr>
          <p:cNvPr id="81" name="Straight Arrow Connector 80"/>
          <p:cNvCxnSpPr/>
          <p:nvPr/>
        </p:nvCxnSpPr>
        <p:spPr>
          <a:xfrm flipV="1">
            <a:off x="8977473" y="1867778"/>
            <a:ext cx="696356" cy="303240"/>
          </a:xfrm>
          <a:prstGeom prst="straightConnector1">
            <a:avLst/>
          </a:prstGeom>
          <a:noFill/>
          <a:ln w="25400" cap="flat" cmpd="sng" algn="ctr">
            <a:solidFill>
              <a:srgbClr val="FF0000"/>
            </a:solidFill>
            <a:prstDash val="solid"/>
            <a:miter lim="800000"/>
            <a:tailEnd type="triangle"/>
          </a:ln>
          <a:effectLst/>
        </p:spPr>
      </p:cxnSp>
      <p:cxnSp>
        <p:nvCxnSpPr>
          <p:cNvPr id="82" name="Straight Arrow Connector 81"/>
          <p:cNvCxnSpPr/>
          <p:nvPr/>
        </p:nvCxnSpPr>
        <p:spPr>
          <a:xfrm flipV="1">
            <a:off x="8977473" y="2062788"/>
            <a:ext cx="696356" cy="294475"/>
          </a:xfrm>
          <a:prstGeom prst="straightConnector1">
            <a:avLst/>
          </a:prstGeom>
          <a:noFill/>
          <a:ln w="25400" cap="flat" cmpd="sng" algn="ctr">
            <a:solidFill>
              <a:srgbClr val="FFC000"/>
            </a:solidFill>
            <a:prstDash val="solid"/>
            <a:miter lim="800000"/>
            <a:tailEnd type="triangle"/>
          </a:ln>
          <a:effectLst/>
        </p:spPr>
      </p:cxnSp>
      <p:cxnSp>
        <p:nvCxnSpPr>
          <p:cNvPr id="83" name="Straight Arrow Connector 82"/>
          <p:cNvCxnSpPr/>
          <p:nvPr/>
        </p:nvCxnSpPr>
        <p:spPr>
          <a:xfrm flipV="1">
            <a:off x="8959185" y="2253465"/>
            <a:ext cx="696356" cy="296642"/>
          </a:xfrm>
          <a:prstGeom prst="straightConnector1">
            <a:avLst/>
          </a:prstGeom>
          <a:noFill/>
          <a:ln w="25400" cap="flat" cmpd="sng" algn="ctr">
            <a:solidFill>
              <a:srgbClr val="00B050"/>
            </a:solidFill>
            <a:prstDash val="solid"/>
            <a:miter lim="800000"/>
            <a:tailEnd type="triangle"/>
          </a:ln>
          <a:effectLst/>
        </p:spPr>
      </p:cxnSp>
      <p:sp>
        <p:nvSpPr>
          <p:cNvPr id="84" name="TextBox 83"/>
          <p:cNvSpPr txBox="1"/>
          <p:nvPr/>
        </p:nvSpPr>
        <p:spPr>
          <a:xfrm>
            <a:off x="8448443" y="1750576"/>
            <a:ext cx="786113" cy="307777"/>
          </a:xfrm>
          <a:prstGeom prst="rect">
            <a:avLst/>
          </a:prstGeom>
          <a:noFill/>
        </p:spPr>
        <p:txBody>
          <a:bodyPr wrap="none" rtlCol="0">
            <a:spAutoFit/>
          </a:bodyPr>
          <a:lstStyle/>
          <a:p>
            <a:r>
              <a:rPr lang="en-US" altLang="zh-TW" sz="1400" dirty="0">
                <a:solidFill>
                  <a:prstClr val="black"/>
                </a:solidFill>
                <a:latin typeface="Calibri" panose="020F0502020204030204"/>
                <a:ea typeface="新細明體" panose="02020500000000000000" pitchFamily="18" charset="-120"/>
              </a:rPr>
              <a:t>Group A</a:t>
            </a:r>
            <a:endParaRPr lang="zh-TW" altLang="en-US" sz="1400" dirty="0">
              <a:solidFill>
                <a:prstClr val="black"/>
              </a:solidFill>
              <a:latin typeface="Calibri" panose="020F0502020204030204"/>
              <a:ea typeface="新細明體" panose="02020500000000000000" pitchFamily="18" charset="-120"/>
            </a:endParaRPr>
          </a:p>
        </p:txBody>
      </p:sp>
      <p:cxnSp>
        <p:nvCxnSpPr>
          <p:cNvPr id="85" name="Straight Arrow Connector 84"/>
          <p:cNvCxnSpPr/>
          <p:nvPr/>
        </p:nvCxnSpPr>
        <p:spPr>
          <a:xfrm>
            <a:off x="8940897" y="3636237"/>
            <a:ext cx="714644" cy="201307"/>
          </a:xfrm>
          <a:prstGeom prst="straightConnector1">
            <a:avLst/>
          </a:prstGeom>
          <a:noFill/>
          <a:ln w="25400" cap="flat" cmpd="sng" algn="ctr">
            <a:solidFill>
              <a:srgbClr val="FF0000"/>
            </a:solidFill>
            <a:prstDash val="solid"/>
            <a:miter lim="800000"/>
            <a:tailEnd type="triangle"/>
          </a:ln>
          <a:effectLst/>
        </p:spPr>
      </p:cxnSp>
      <p:cxnSp>
        <p:nvCxnSpPr>
          <p:cNvPr id="86" name="Straight Arrow Connector 85"/>
          <p:cNvCxnSpPr/>
          <p:nvPr/>
        </p:nvCxnSpPr>
        <p:spPr>
          <a:xfrm>
            <a:off x="8940897" y="3829702"/>
            <a:ext cx="714644" cy="206680"/>
          </a:xfrm>
          <a:prstGeom prst="straightConnector1">
            <a:avLst/>
          </a:prstGeom>
          <a:noFill/>
          <a:ln w="25400" cap="flat" cmpd="sng" algn="ctr">
            <a:solidFill>
              <a:srgbClr val="FFC000"/>
            </a:solidFill>
            <a:prstDash val="solid"/>
            <a:miter lim="800000"/>
            <a:tailEnd type="triangle"/>
          </a:ln>
          <a:effectLst/>
        </p:spPr>
      </p:cxnSp>
      <p:cxnSp>
        <p:nvCxnSpPr>
          <p:cNvPr id="87" name="Straight Arrow Connector 86"/>
          <p:cNvCxnSpPr/>
          <p:nvPr/>
        </p:nvCxnSpPr>
        <p:spPr>
          <a:xfrm>
            <a:off x="8940897" y="4036382"/>
            <a:ext cx="714644" cy="200825"/>
          </a:xfrm>
          <a:prstGeom prst="straightConnector1">
            <a:avLst/>
          </a:prstGeom>
          <a:noFill/>
          <a:ln w="25400" cap="flat" cmpd="sng" algn="ctr">
            <a:solidFill>
              <a:srgbClr val="00B050"/>
            </a:solidFill>
            <a:prstDash val="solid"/>
            <a:miter lim="800000"/>
            <a:tailEnd type="triangle"/>
          </a:ln>
          <a:effectLst/>
        </p:spPr>
      </p:cxnSp>
      <p:sp>
        <p:nvSpPr>
          <p:cNvPr id="88" name="TextBox 87"/>
          <p:cNvSpPr txBox="1"/>
          <p:nvPr/>
        </p:nvSpPr>
        <p:spPr>
          <a:xfrm>
            <a:off x="8386116" y="4085702"/>
            <a:ext cx="778098" cy="307777"/>
          </a:xfrm>
          <a:prstGeom prst="rect">
            <a:avLst/>
          </a:prstGeom>
          <a:noFill/>
        </p:spPr>
        <p:txBody>
          <a:bodyPr wrap="none" rtlCol="0">
            <a:spAutoFit/>
          </a:bodyPr>
          <a:lstStyle/>
          <a:p>
            <a:r>
              <a:rPr lang="en-US" altLang="zh-TW" sz="1400" dirty="0">
                <a:solidFill>
                  <a:prstClr val="black"/>
                </a:solidFill>
                <a:latin typeface="Calibri" panose="020F0502020204030204"/>
                <a:ea typeface="新細明體" panose="02020500000000000000" pitchFamily="18" charset="-120"/>
              </a:rPr>
              <a:t>Group C</a:t>
            </a:r>
            <a:endParaRPr lang="zh-TW" altLang="en-US" sz="1400" dirty="0">
              <a:solidFill>
                <a:prstClr val="black"/>
              </a:solidFill>
              <a:latin typeface="Calibri" panose="020F0502020204030204"/>
              <a:ea typeface="新細明體" panose="02020500000000000000" pitchFamily="18" charset="-120"/>
            </a:endParaRPr>
          </a:p>
        </p:txBody>
      </p:sp>
      <p:sp>
        <p:nvSpPr>
          <p:cNvPr id="89" name="TextBox 88"/>
          <p:cNvSpPr txBox="1"/>
          <p:nvPr/>
        </p:nvSpPr>
        <p:spPr>
          <a:xfrm>
            <a:off x="8767174" y="2850649"/>
            <a:ext cx="779701" cy="307777"/>
          </a:xfrm>
          <a:prstGeom prst="rect">
            <a:avLst/>
          </a:prstGeom>
          <a:noFill/>
        </p:spPr>
        <p:txBody>
          <a:bodyPr wrap="none" rtlCol="0">
            <a:spAutoFit/>
          </a:bodyPr>
          <a:lstStyle/>
          <a:p>
            <a:r>
              <a:rPr lang="en-US" altLang="zh-TW" sz="1400" dirty="0">
                <a:solidFill>
                  <a:prstClr val="black"/>
                </a:solidFill>
                <a:latin typeface="Calibri" panose="020F0502020204030204"/>
                <a:ea typeface="新細明體" panose="02020500000000000000" pitchFamily="18" charset="-120"/>
              </a:rPr>
              <a:t>Group B</a:t>
            </a:r>
            <a:endParaRPr lang="zh-TW" altLang="en-US" sz="1400" dirty="0">
              <a:solidFill>
                <a:prstClr val="black"/>
              </a:solidFill>
              <a:latin typeface="Calibri" panose="020F0502020204030204"/>
              <a:ea typeface="新細明體" panose="02020500000000000000" pitchFamily="18" charset="-120"/>
            </a:endParaRPr>
          </a:p>
        </p:txBody>
      </p:sp>
      <p:cxnSp>
        <p:nvCxnSpPr>
          <p:cNvPr id="90" name="Straight Arrow Connector 89"/>
          <p:cNvCxnSpPr/>
          <p:nvPr/>
        </p:nvCxnSpPr>
        <p:spPr>
          <a:xfrm flipV="1">
            <a:off x="9709803" y="2802342"/>
            <a:ext cx="477938" cy="8607"/>
          </a:xfrm>
          <a:prstGeom prst="straightConnector1">
            <a:avLst/>
          </a:prstGeom>
          <a:noFill/>
          <a:ln w="25400" cap="flat" cmpd="sng" algn="ctr">
            <a:solidFill>
              <a:srgbClr val="FF0000"/>
            </a:solidFill>
            <a:prstDash val="solid"/>
            <a:miter lim="800000"/>
            <a:tailEnd type="triangle"/>
          </a:ln>
          <a:effectLst/>
        </p:spPr>
      </p:cxnSp>
      <p:cxnSp>
        <p:nvCxnSpPr>
          <p:cNvPr id="91" name="Straight Arrow Connector 90"/>
          <p:cNvCxnSpPr/>
          <p:nvPr/>
        </p:nvCxnSpPr>
        <p:spPr>
          <a:xfrm flipV="1">
            <a:off x="9709803" y="3006495"/>
            <a:ext cx="477938" cy="8607"/>
          </a:xfrm>
          <a:prstGeom prst="straightConnector1">
            <a:avLst/>
          </a:prstGeom>
          <a:noFill/>
          <a:ln w="25400" cap="flat" cmpd="sng" algn="ctr">
            <a:solidFill>
              <a:srgbClr val="FFC000"/>
            </a:solidFill>
            <a:prstDash val="solid"/>
            <a:miter lim="800000"/>
            <a:tailEnd type="triangle"/>
          </a:ln>
          <a:effectLst/>
        </p:spPr>
      </p:cxnSp>
      <p:cxnSp>
        <p:nvCxnSpPr>
          <p:cNvPr id="92" name="Straight Arrow Connector 91"/>
          <p:cNvCxnSpPr/>
          <p:nvPr/>
        </p:nvCxnSpPr>
        <p:spPr>
          <a:xfrm flipV="1">
            <a:off x="9709803" y="3169741"/>
            <a:ext cx="477938" cy="8607"/>
          </a:xfrm>
          <a:prstGeom prst="straightConnector1">
            <a:avLst/>
          </a:prstGeom>
          <a:noFill/>
          <a:ln w="25400" cap="flat" cmpd="sng" algn="ctr">
            <a:solidFill>
              <a:srgbClr val="00B050"/>
            </a:solidFill>
            <a:prstDash val="solid"/>
            <a:miter lim="800000"/>
            <a:tailEnd type="triangle"/>
          </a:ln>
          <a:effectLst/>
        </p:spPr>
      </p:cxnSp>
      <p:cxnSp>
        <p:nvCxnSpPr>
          <p:cNvPr id="93" name="Straight Arrow Connector 92"/>
          <p:cNvCxnSpPr/>
          <p:nvPr/>
        </p:nvCxnSpPr>
        <p:spPr>
          <a:xfrm>
            <a:off x="3453339" y="2419941"/>
            <a:ext cx="918453" cy="335669"/>
          </a:xfrm>
          <a:prstGeom prst="straightConnector1">
            <a:avLst/>
          </a:prstGeom>
          <a:noFill/>
          <a:ln w="25400" cap="flat" cmpd="sng" algn="ctr">
            <a:solidFill>
              <a:srgbClr val="00B050"/>
            </a:solidFill>
            <a:prstDash val="solid"/>
            <a:miter lim="800000"/>
            <a:tailEnd type="triangle"/>
          </a:ln>
          <a:effectLst/>
        </p:spPr>
      </p:cxnSp>
      <p:sp>
        <p:nvSpPr>
          <p:cNvPr id="94" name="TextBox 93"/>
          <p:cNvSpPr txBox="1"/>
          <p:nvPr/>
        </p:nvSpPr>
        <p:spPr>
          <a:xfrm>
            <a:off x="2920119" y="2627433"/>
            <a:ext cx="1462708" cy="307777"/>
          </a:xfrm>
          <a:prstGeom prst="rect">
            <a:avLst/>
          </a:prstGeom>
          <a:noFill/>
        </p:spPr>
        <p:txBody>
          <a:bodyPr wrap="none" rtlCol="0">
            <a:spAutoFit/>
          </a:bodyPr>
          <a:lstStyle/>
          <a:p>
            <a:r>
              <a:rPr lang="en-US" altLang="zh-TW" sz="1400" dirty="0">
                <a:solidFill>
                  <a:prstClr val="black"/>
                </a:solidFill>
                <a:latin typeface="Calibri" panose="020F0502020204030204"/>
                <a:ea typeface="新細明體" panose="02020500000000000000" pitchFamily="18" charset="-120"/>
              </a:rPr>
              <a:t>Heartbeat (A,B,C)</a:t>
            </a:r>
            <a:endParaRPr lang="zh-TW" altLang="en-US" sz="1400" dirty="0">
              <a:solidFill>
                <a:prstClr val="black"/>
              </a:solidFill>
              <a:latin typeface="Calibri" panose="020F0502020204030204"/>
              <a:ea typeface="新細明體" panose="02020500000000000000" pitchFamily="18" charset="-120"/>
            </a:endParaRPr>
          </a:p>
        </p:txBody>
      </p:sp>
      <p:pic>
        <p:nvPicPr>
          <p:cNvPr id="99" name="Picture 9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3986" y="1340139"/>
            <a:ext cx="651353" cy="651353"/>
          </a:xfrm>
          <a:prstGeom prst="rect">
            <a:avLst/>
          </a:prstGeom>
        </p:spPr>
      </p:pic>
      <p:pic>
        <p:nvPicPr>
          <p:cNvPr id="100" name="Picture 9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3986" y="2501692"/>
            <a:ext cx="651353" cy="651353"/>
          </a:xfrm>
          <a:prstGeom prst="rect">
            <a:avLst/>
          </a:prstGeom>
        </p:spPr>
      </p:pic>
      <p:pic>
        <p:nvPicPr>
          <p:cNvPr id="101" name="Picture 10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3986" y="3536668"/>
            <a:ext cx="651353" cy="651353"/>
          </a:xfrm>
          <a:prstGeom prst="rect">
            <a:avLst/>
          </a:prstGeom>
        </p:spPr>
      </p:pic>
      <p:sp>
        <p:nvSpPr>
          <p:cNvPr id="102" name="Content Placeholder 2"/>
          <p:cNvSpPr txBox="1">
            <a:spLocks/>
          </p:cNvSpPr>
          <p:nvPr/>
        </p:nvSpPr>
        <p:spPr>
          <a:xfrm>
            <a:off x="565608" y="5050341"/>
            <a:ext cx="10887959" cy="1149029"/>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800" dirty="0"/>
              <a:t>Group ID == Company ID</a:t>
            </a:r>
          </a:p>
          <a:p>
            <a:pPr>
              <a:buFont typeface="Wingdings" panose="05000000000000000000" pitchFamily="2" charset="2"/>
              <a:buChar char="l"/>
            </a:pPr>
            <a:r>
              <a:rPr lang="en-US" altLang="zh-TW" sz="2800" dirty="0"/>
              <a:t>Security: Disable CORS </a:t>
            </a:r>
            <a:r>
              <a:rPr lang="en-US" altLang="zh-TW" sz="1600" dirty="0"/>
              <a:t>(</a:t>
            </a:r>
            <a:r>
              <a:rPr lang="en-US" altLang="zh-TW" sz="1600" dirty="0"/>
              <a:t>https://developer.mozilla.org/en-US/docs/Web/HTTP/Access_control_CORS)</a:t>
            </a:r>
            <a:endParaRPr lang="en-US" altLang="zh-TW" sz="2800" dirty="0"/>
          </a:p>
        </p:txBody>
      </p:sp>
    </p:spTree>
    <p:extLst>
      <p:ext uri="{BB962C8B-B14F-4D97-AF65-F5344CB8AC3E}">
        <p14:creationId xmlns:p14="http://schemas.microsoft.com/office/powerpoint/2010/main" val="36328618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sz="4400" dirty="0"/>
              <a:t>Code on HTML + JavaScript</a:t>
            </a:r>
            <a:r>
              <a:rPr lang="en-US" altLang="zh-TW" dirty="0"/>
              <a:t> </a:t>
            </a:r>
            <a:endParaRPr lang="zh-TW" altLang="en-US" dirty="0"/>
          </a:p>
        </p:txBody>
      </p:sp>
      <p:pic>
        <p:nvPicPr>
          <p:cNvPr id="3" name="Picture 2"/>
          <p:cNvPicPr>
            <a:picLocks noChangeAspect="1"/>
          </p:cNvPicPr>
          <p:nvPr/>
        </p:nvPicPr>
        <p:blipFill>
          <a:blip r:embed="rId3"/>
          <a:stretch>
            <a:fillRect/>
          </a:stretch>
        </p:blipFill>
        <p:spPr>
          <a:xfrm>
            <a:off x="433977" y="1687398"/>
            <a:ext cx="7718346" cy="4200034"/>
          </a:xfrm>
          <a:prstGeom prst="rect">
            <a:avLst/>
          </a:prstGeom>
          <a:ln>
            <a:solidFill>
              <a:schemeClr val="bg1">
                <a:lumMod val="50000"/>
              </a:schemeClr>
            </a:solidFill>
          </a:ln>
        </p:spPr>
      </p:pic>
      <p:grpSp>
        <p:nvGrpSpPr>
          <p:cNvPr id="23" name="Group 22"/>
          <p:cNvGrpSpPr/>
          <p:nvPr/>
        </p:nvGrpSpPr>
        <p:grpSpPr>
          <a:xfrm>
            <a:off x="612742" y="1896198"/>
            <a:ext cx="9228842" cy="517065"/>
            <a:chOff x="612742" y="1896198"/>
            <a:chExt cx="9228842" cy="517065"/>
          </a:xfrm>
        </p:grpSpPr>
        <p:grpSp>
          <p:nvGrpSpPr>
            <p:cNvPr id="16" name="Group 15"/>
            <p:cNvGrpSpPr/>
            <p:nvPr/>
          </p:nvGrpSpPr>
          <p:grpSpPr>
            <a:xfrm>
              <a:off x="5948314" y="1896198"/>
              <a:ext cx="3893270" cy="517065"/>
              <a:chOff x="5948314" y="1886771"/>
              <a:chExt cx="3893270" cy="517065"/>
            </a:xfrm>
          </p:grpSpPr>
          <p:sp>
            <p:nvSpPr>
              <p:cNvPr id="17" name="Rectangle 16"/>
              <p:cNvSpPr/>
              <p:nvPr/>
            </p:nvSpPr>
            <p:spPr bwMode="auto">
              <a:xfrm>
                <a:off x="5976595" y="1934026"/>
                <a:ext cx="3864989" cy="40382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sp>
            <p:nvSpPr>
              <p:cNvPr id="18" name="TextBox 17"/>
              <p:cNvSpPr txBox="1"/>
              <p:nvPr/>
            </p:nvSpPr>
            <p:spPr>
              <a:xfrm>
                <a:off x="5948314" y="1886771"/>
                <a:ext cx="2468176" cy="517065"/>
              </a:xfrm>
              <a:prstGeom prst="rect">
                <a:avLst/>
              </a:prstGeom>
              <a:noFill/>
            </p:spPr>
            <p:txBody>
              <a:bodyPr wrap="none" lIns="182880" tIns="146304" rIns="182880" bIns="146304" rtlCol="0">
                <a:spAutoFit/>
              </a:bodyPr>
              <a:lstStyle/>
              <a:p>
                <a:pPr>
                  <a:lnSpc>
                    <a:spcPct val="90000"/>
                  </a:lnSpc>
                  <a:spcAft>
                    <a:spcPts val="600"/>
                  </a:spcAft>
                </a:pPr>
                <a:r>
                  <a:rPr lang="en-US" altLang="zh-TW" sz="1600" dirty="0">
                    <a:solidFill>
                      <a:schemeClr val="bg1"/>
                    </a:solidFill>
                  </a:rPr>
                  <a:t>1. Load </a:t>
                </a:r>
                <a:r>
                  <a:rPr lang="en-US" altLang="zh-TW" sz="1600" dirty="0" err="1">
                    <a:solidFill>
                      <a:schemeClr val="bg1"/>
                    </a:solidFill>
                  </a:rPr>
                  <a:t>SignalR</a:t>
                </a:r>
                <a:r>
                  <a:rPr lang="en-US" altLang="zh-TW" sz="1600" dirty="0">
                    <a:solidFill>
                      <a:schemeClr val="bg1"/>
                    </a:solidFill>
                  </a:rPr>
                  <a:t> Hub JS.</a:t>
                </a:r>
                <a:endParaRPr lang="zh-TW" altLang="en-US" sz="1600" dirty="0" err="1">
                  <a:solidFill>
                    <a:schemeClr val="bg1"/>
                  </a:solidFill>
                </a:endParaRPr>
              </a:p>
            </p:txBody>
          </p:sp>
        </p:grpSp>
        <p:sp>
          <p:nvSpPr>
            <p:cNvPr id="15" name="Rectangle 14"/>
            <p:cNvSpPr/>
            <p:nvPr/>
          </p:nvSpPr>
          <p:spPr bwMode="auto">
            <a:xfrm>
              <a:off x="612742" y="1921307"/>
              <a:ext cx="5203596" cy="482529"/>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grpSp>
      <p:grpSp>
        <p:nvGrpSpPr>
          <p:cNvPr id="30" name="Group 29"/>
          <p:cNvGrpSpPr/>
          <p:nvPr/>
        </p:nvGrpSpPr>
        <p:grpSpPr>
          <a:xfrm>
            <a:off x="1280748" y="2746317"/>
            <a:ext cx="10458856" cy="517065"/>
            <a:chOff x="1280748" y="2746317"/>
            <a:chExt cx="10458856" cy="517065"/>
          </a:xfrm>
        </p:grpSpPr>
        <p:grpSp>
          <p:nvGrpSpPr>
            <p:cNvPr id="13" name="Group 12"/>
            <p:cNvGrpSpPr/>
            <p:nvPr/>
          </p:nvGrpSpPr>
          <p:grpSpPr>
            <a:xfrm>
              <a:off x="5285208" y="2746317"/>
              <a:ext cx="6454396" cy="517065"/>
              <a:chOff x="4238832" y="3425047"/>
              <a:chExt cx="6454396" cy="517065"/>
            </a:xfrm>
          </p:grpSpPr>
          <p:sp>
            <p:nvSpPr>
              <p:cNvPr id="14" name="Rectangle 13"/>
              <p:cNvSpPr/>
              <p:nvPr/>
            </p:nvSpPr>
            <p:spPr bwMode="auto">
              <a:xfrm>
                <a:off x="4242063" y="3519437"/>
                <a:ext cx="6421226" cy="30784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sp>
            <p:nvSpPr>
              <p:cNvPr id="11" name="TextBox 10"/>
              <p:cNvSpPr txBox="1"/>
              <p:nvPr/>
            </p:nvSpPr>
            <p:spPr>
              <a:xfrm>
                <a:off x="4238832" y="3425047"/>
                <a:ext cx="6454396" cy="517065"/>
              </a:xfrm>
              <a:prstGeom prst="rect">
                <a:avLst/>
              </a:prstGeom>
              <a:noFill/>
            </p:spPr>
            <p:txBody>
              <a:bodyPr wrap="none" lIns="182880" tIns="146304" rIns="182880" bIns="146304" rtlCol="0">
                <a:spAutoFit/>
              </a:bodyPr>
              <a:lstStyle/>
              <a:p>
                <a:pPr>
                  <a:lnSpc>
                    <a:spcPct val="90000"/>
                  </a:lnSpc>
                  <a:spcAft>
                    <a:spcPts val="600"/>
                  </a:spcAft>
                </a:pPr>
                <a:r>
                  <a:rPr lang="en-US" altLang="zh-TW" sz="1600" dirty="0">
                    <a:solidFill>
                      <a:schemeClr val="bg1"/>
                    </a:solidFill>
                  </a:rPr>
                  <a:t>2. Initial hub instance, map to server side instance: </a:t>
                </a:r>
                <a:r>
                  <a:rPr lang="en-US" altLang="zh-TW" sz="1600" dirty="0" err="1">
                    <a:solidFill>
                      <a:schemeClr val="bg1"/>
                    </a:solidFill>
                  </a:rPr>
                  <a:t>RTMessageHub</a:t>
                </a:r>
                <a:r>
                  <a:rPr lang="en-US" altLang="zh-TW" sz="1600" dirty="0">
                    <a:solidFill>
                      <a:schemeClr val="bg1"/>
                    </a:solidFill>
                  </a:rPr>
                  <a:t> .</a:t>
                </a:r>
                <a:endParaRPr lang="zh-TW" altLang="en-US" sz="1600" dirty="0" err="1">
                  <a:solidFill>
                    <a:schemeClr val="bg1"/>
                  </a:solidFill>
                </a:endParaRPr>
              </a:p>
            </p:txBody>
          </p:sp>
        </p:grpSp>
        <p:sp>
          <p:nvSpPr>
            <p:cNvPr id="29" name="Rectangle 28"/>
            <p:cNvSpPr/>
            <p:nvPr/>
          </p:nvSpPr>
          <p:spPr bwMode="auto">
            <a:xfrm>
              <a:off x="1280748" y="2921249"/>
              <a:ext cx="3229802" cy="227303"/>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grpSp>
      <p:grpSp>
        <p:nvGrpSpPr>
          <p:cNvPr id="32" name="Group 31"/>
          <p:cNvGrpSpPr/>
          <p:nvPr/>
        </p:nvGrpSpPr>
        <p:grpSpPr>
          <a:xfrm>
            <a:off x="1280748" y="4705693"/>
            <a:ext cx="10278174" cy="705293"/>
            <a:chOff x="1280748" y="4705693"/>
            <a:chExt cx="10278174" cy="705293"/>
          </a:xfrm>
        </p:grpSpPr>
        <p:grpSp>
          <p:nvGrpSpPr>
            <p:cNvPr id="19" name="Group 18"/>
            <p:cNvGrpSpPr/>
            <p:nvPr/>
          </p:nvGrpSpPr>
          <p:grpSpPr>
            <a:xfrm>
              <a:off x="5948314" y="4799806"/>
              <a:ext cx="5610608" cy="517065"/>
              <a:chOff x="5948314" y="1886771"/>
              <a:chExt cx="4712059" cy="517065"/>
            </a:xfrm>
          </p:grpSpPr>
          <p:sp>
            <p:nvSpPr>
              <p:cNvPr id="20" name="Rectangle 19"/>
              <p:cNvSpPr/>
              <p:nvPr/>
            </p:nvSpPr>
            <p:spPr bwMode="auto">
              <a:xfrm>
                <a:off x="5976595" y="1934026"/>
                <a:ext cx="3864989" cy="40382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sp>
            <p:nvSpPr>
              <p:cNvPr id="21" name="TextBox 20"/>
              <p:cNvSpPr txBox="1"/>
              <p:nvPr/>
            </p:nvSpPr>
            <p:spPr>
              <a:xfrm>
                <a:off x="5948314" y="1886771"/>
                <a:ext cx="4712059" cy="517065"/>
              </a:xfrm>
              <a:prstGeom prst="rect">
                <a:avLst/>
              </a:prstGeom>
              <a:noFill/>
            </p:spPr>
            <p:txBody>
              <a:bodyPr wrap="none" lIns="182880" tIns="146304" rIns="182880" bIns="146304" rtlCol="0">
                <a:spAutoFit/>
              </a:bodyPr>
              <a:lstStyle/>
              <a:p>
                <a:pPr>
                  <a:lnSpc>
                    <a:spcPct val="90000"/>
                  </a:lnSpc>
                  <a:spcAft>
                    <a:spcPts val="600"/>
                  </a:spcAft>
                </a:pPr>
                <a:r>
                  <a:rPr lang="en-US" altLang="zh-TW" sz="1600" dirty="0">
                    <a:solidFill>
                      <a:schemeClr val="bg1"/>
                    </a:solidFill>
                  </a:rPr>
                  <a:t>3. Call Server method: Register with company ID</a:t>
                </a:r>
                <a:endParaRPr lang="zh-TW" altLang="en-US" sz="1600" dirty="0" err="1">
                  <a:solidFill>
                    <a:schemeClr val="bg1"/>
                  </a:solidFill>
                </a:endParaRPr>
              </a:p>
            </p:txBody>
          </p:sp>
        </p:grpSp>
        <p:sp>
          <p:nvSpPr>
            <p:cNvPr id="31" name="Rectangle 30"/>
            <p:cNvSpPr/>
            <p:nvPr/>
          </p:nvSpPr>
          <p:spPr bwMode="auto">
            <a:xfrm>
              <a:off x="1280748" y="4705693"/>
              <a:ext cx="4103529" cy="705293"/>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grpSp>
      <p:sp>
        <p:nvSpPr>
          <p:cNvPr id="33" name="Rectangle 32"/>
          <p:cNvSpPr/>
          <p:nvPr/>
        </p:nvSpPr>
        <p:spPr>
          <a:xfrm>
            <a:off x="352950" y="1263216"/>
            <a:ext cx="4056047" cy="369332"/>
          </a:xfrm>
          <a:prstGeom prst="rect">
            <a:avLst/>
          </a:prstGeom>
        </p:spPr>
        <p:txBody>
          <a:bodyPr wrap="none">
            <a:spAutoFit/>
          </a:bodyPr>
          <a:lstStyle/>
          <a:p>
            <a:r>
              <a:rPr lang="en-US" altLang="zh-TW" dirty="0"/>
              <a:t>Views/Monitor/</a:t>
            </a:r>
            <a:r>
              <a:rPr lang="zh-TW" altLang="en-US" dirty="0"/>
              <a:t>IoTHubReceiver.cshtml</a:t>
            </a:r>
            <a:endParaRPr lang="zh-TW" altLang="en-US" dirty="0"/>
          </a:p>
        </p:txBody>
      </p:sp>
      <p:pic>
        <p:nvPicPr>
          <p:cNvPr id="34" name="Picture 33"/>
          <p:cNvPicPr>
            <a:picLocks noChangeAspect="1"/>
          </p:cNvPicPr>
          <p:nvPr/>
        </p:nvPicPr>
        <p:blipFill>
          <a:blip r:embed="rId4"/>
          <a:stretch>
            <a:fillRect/>
          </a:stretch>
        </p:blipFill>
        <p:spPr>
          <a:xfrm>
            <a:off x="9768396" y="204677"/>
            <a:ext cx="2222672" cy="1361637"/>
          </a:xfrm>
          <a:prstGeom prst="rect">
            <a:avLst/>
          </a:prstGeom>
        </p:spPr>
      </p:pic>
    </p:spTree>
    <p:extLst>
      <p:ext uri="{BB962C8B-B14F-4D97-AF65-F5344CB8AC3E}">
        <p14:creationId xmlns:p14="http://schemas.microsoft.com/office/powerpoint/2010/main" val="1799026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sz="4400" dirty="0"/>
              <a:t>Code on ASP.NET MVC</a:t>
            </a:r>
            <a:endParaRPr lang="zh-TW" altLang="en-US" dirty="0"/>
          </a:p>
        </p:txBody>
      </p:sp>
      <p:pic>
        <p:nvPicPr>
          <p:cNvPr id="7" name="Picture 6"/>
          <p:cNvPicPr>
            <a:picLocks noChangeAspect="1"/>
          </p:cNvPicPr>
          <p:nvPr/>
        </p:nvPicPr>
        <p:blipFill>
          <a:blip r:embed="rId3"/>
          <a:stretch>
            <a:fillRect/>
          </a:stretch>
        </p:blipFill>
        <p:spPr>
          <a:xfrm>
            <a:off x="441096" y="1400520"/>
            <a:ext cx="8486088" cy="4669162"/>
          </a:xfrm>
          <a:prstGeom prst="rect">
            <a:avLst/>
          </a:prstGeom>
          <a:ln>
            <a:solidFill>
              <a:schemeClr val="bg1">
                <a:lumMod val="50000"/>
              </a:schemeClr>
            </a:solidFill>
          </a:ln>
        </p:spPr>
      </p:pic>
      <p:grpSp>
        <p:nvGrpSpPr>
          <p:cNvPr id="10" name="Group 9"/>
          <p:cNvGrpSpPr/>
          <p:nvPr/>
        </p:nvGrpSpPr>
        <p:grpSpPr>
          <a:xfrm>
            <a:off x="1018094" y="2179000"/>
            <a:ext cx="9228842" cy="517065"/>
            <a:chOff x="612742" y="1792501"/>
            <a:chExt cx="9228842" cy="517065"/>
          </a:xfrm>
        </p:grpSpPr>
        <p:grpSp>
          <p:nvGrpSpPr>
            <p:cNvPr id="11" name="Group 10"/>
            <p:cNvGrpSpPr/>
            <p:nvPr/>
          </p:nvGrpSpPr>
          <p:grpSpPr>
            <a:xfrm>
              <a:off x="5948314" y="1792501"/>
              <a:ext cx="3893270" cy="517065"/>
              <a:chOff x="5948314" y="1783074"/>
              <a:chExt cx="3893270" cy="517065"/>
            </a:xfrm>
          </p:grpSpPr>
          <p:sp>
            <p:nvSpPr>
              <p:cNvPr id="13" name="Rectangle 12"/>
              <p:cNvSpPr/>
              <p:nvPr/>
            </p:nvSpPr>
            <p:spPr bwMode="auto">
              <a:xfrm>
                <a:off x="5976595" y="1830329"/>
                <a:ext cx="3864989" cy="40382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sp>
            <p:nvSpPr>
              <p:cNvPr id="14" name="TextBox 13"/>
              <p:cNvSpPr txBox="1"/>
              <p:nvPr/>
            </p:nvSpPr>
            <p:spPr>
              <a:xfrm>
                <a:off x="5948314" y="1783074"/>
                <a:ext cx="3177793" cy="517065"/>
              </a:xfrm>
              <a:prstGeom prst="rect">
                <a:avLst/>
              </a:prstGeom>
              <a:noFill/>
            </p:spPr>
            <p:txBody>
              <a:bodyPr wrap="none" lIns="182880" tIns="146304" rIns="182880" bIns="146304" rtlCol="0">
                <a:spAutoFit/>
              </a:bodyPr>
              <a:lstStyle/>
              <a:p>
                <a:pPr>
                  <a:lnSpc>
                    <a:spcPct val="90000"/>
                  </a:lnSpc>
                  <a:spcAft>
                    <a:spcPts val="600"/>
                  </a:spcAft>
                </a:pPr>
                <a:r>
                  <a:rPr lang="en-US" altLang="zh-TW" sz="1600" dirty="0">
                    <a:solidFill>
                      <a:schemeClr val="bg1"/>
                    </a:solidFill>
                  </a:rPr>
                  <a:t>0. Create Class: </a:t>
                </a:r>
                <a:r>
                  <a:rPr lang="en-US" altLang="zh-TW" sz="1600" dirty="0" err="1">
                    <a:solidFill>
                      <a:schemeClr val="bg1"/>
                    </a:solidFill>
                  </a:rPr>
                  <a:t>RTMessageHub</a:t>
                </a:r>
                <a:endParaRPr lang="zh-TW" altLang="en-US" sz="1600" dirty="0" err="1">
                  <a:solidFill>
                    <a:schemeClr val="bg1"/>
                  </a:solidFill>
                </a:endParaRPr>
              </a:p>
            </p:txBody>
          </p:sp>
        </p:grpSp>
        <p:sp>
          <p:nvSpPr>
            <p:cNvPr id="12" name="Rectangle 11"/>
            <p:cNvSpPr/>
            <p:nvPr/>
          </p:nvSpPr>
          <p:spPr bwMode="auto">
            <a:xfrm>
              <a:off x="612742" y="1921307"/>
              <a:ext cx="5203596" cy="284565"/>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grpSp>
      <p:grpSp>
        <p:nvGrpSpPr>
          <p:cNvPr id="20" name="Group 19"/>
          <p:cNvGrpSpPr/>
          <p:nvPr/>
        </p:nvGrpSpPr>
        <p:grpSpPr>
          <a:xfrm>
            <a:off x="1395165" y="2841420"/>
            <a:ext cx="9775599" cy="1334654"/>
            <a:chOff x="1395165" y="2841420"/>
            <a:chExt cx="9775599" cy="1334654"/>
          </a:xfrm>
        </p:grpSpPr>
        <p:sp>
          <p:nvSpPr>
            <p:cNvPr id="17" name="Rectangle 16"/>
            <p:cNvSpPr/>
            <p:nvPr/>
          </p:nvSpPr>
          <p:spPr bwMode="auto">
            <a:xfrm>
              <a:off x="1395165" y="2975075"/>
              <a:ext cx="6938129" cy="1200999"/>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grpSp>
          <p:nvGrpSpPr>
            <p:cNvPr id="16" name="Group 15"/>
            <p:cNvGrpSpPr/>
            <p:nvPr/>
          </p:nvGrpSpPr>
          <p:grpSpPr>
            <a:xfrm>
              <a:off x="7277494" y="2841420"/>
              <a:ext cx="3893270" cy="738664"/>
              <a:chOff x="5948314" y="1886771"/>
              <a:chExt cx="3893270" cy="738664"/>
            </a:xfrm>
          </p:grpSpPr>
          <p:sp>
            <p:nvSpPr>
              <p:cNvPr id="18" name="Rectangle 17"/>
              <p:cNvSpPr/>
              <p:nvPr/>
            </p:nvSpPr>
            <p:spPr bwMode="auto">
              <a:xfrm>
                <a:off x="5976595" y="1934026"/>
                <a:ext cx="3864989" cy="6811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sp>
            <p:nvSpPr>
              <p:cNvPr id="19" name="TextBox 18"/>
              <p:cNvSpPr txBox="1"/>
              <p:nvPr/>
            </p:nvSpPr>
            <p:spPr>
              <a:xfrm>
                <a:off x="5948314" y="1886771"/>
                <a:ext cx="3893270" cy="738664"/>
              </a:xfrm>
              <a:prstGeom prst="rect">
                <a:avLst/>
              </a:prstGeom>
              <a:noFill/>
            </p:spPr>
            <p:txBody>
              <a:bodyPr wrap="square" lIns="182880" tIns="146304" rIns="182880" bIns="146304" rtlCol="0">
                <a:spAutoFit/>
              </a:bodyPr>
              <a:lstStyle/>
              <a:p>
                <a:pPr>
                  <a:lnSpc>
                    <a:spcPct val="90000"/>
                  </a:lnSpc>
                  <a:spcAft>
                    <a:spcPts val="600"/>
                  </a:spcAft>
                </a:pPr>
                <a:r>
                  <a:rPr lang="en-US" altLang="zh-TW" sz="1600" dirty="0">
                    <a:solidFill>
                      <a:schemeClr val="bg1"/>
                    </a:solidFill>
                  </a:rPr>
                  <a:t>4. Add Client to Group by ID; Send welcome message to Client.</a:t>
                </a:r>
                <a:endParaRPr lang="zh-TW" altLang="en-US" sz="1600" dirty="0" err="1">
                  <a:solidFill>
                    <a:schemeClr val="bg1"/>
                  </a:solidFill>
                </a:endParaRPr>
              </a:p>
            </p:txBody>
          </p:sp>
        </p:grpSp>
      </p:grpSp>
      <p:pic>
        <p:nvPicPr>
          <p:cNvPr id="23" name="Picture 22"/>
          <p:cNvPicPr>
            <a:picLocks noChangeAspect="1"/>
          </p:cNvPicPr>
          <p:nvPr/>
        </p:nvPicPr>
        <p:blipFill>
          <a:blip r:embed="rId4"/>
          <a:stretch>
            <a:fillRect/>
          </a:stretch>
        </p:blipFill>
        <p:spPr>
          <a:xfrm>
            <a:off x="9768396" y="204677"/>
            <a:ext cx="2222672" cy="1361637"/>
          </a:xfrm>
          <a:prstGeom prst="rect">
            <a:avLst/>
          </a:prstGeom>
        </p:spPr>
      </p:pic>
    </p:spTree>
    <p:extLst>
      <p:ext uri="{BB962C8B-B14F-4D97-AF65-F5344CB8AC3E}">
        <p14:creationId xmlns:p14="http://schemas.microsoft.com/office/powerpoint/2010/main" val="4247293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sz="4400" dirty="0"/>
              <a:t>Code on HTML + JavaScript</a:t>
            </a:r>
            <a:r>
              <a:rPr lang="en-US" altLang="zh-TW" dirty="0"/>
              <a:t> </a:t>
            </a:r>
            <a:endParaRPr lang="zh-TW" altLang="en-US" dirty="0"/>
          </a:p>
        </p:txBody>
      </p:sp>
      <p:pic>
        <p:nvPicPr>
          <p:cNvPr id="3" name="Picture 2"/>
          <p:cNvPicPr>
            <a:picLocks noChangeAspect="1"/>
          </p:cNvPicPr>
          <p:nvPr/>
        </p:nvPicPr>
        <p:blipFill>
          <a:blip r:embed="rId3"/>
          <a:stretch>
            <a:fillRect/>
          </a:stretch>
        </p:blipFill>
        <p:spPr>
          <a:xfrm>
            <a:off x="433977" y="1687398"/>
            <a:ext cx="7718346" cy="4200034"/>
          </a:xfrm>
          <a:prstGeom prst="rect">
            <a:avLst/>
          </a:prstGeom>
          <a:ln>
            <a:solidFill>
              <a:schemeClr val="bg1">
                <a:lumMod val="50000"/>
              </a:schemeClr>
            </a:solidFill>
          </a:ln>
        </p:spPr>
      </p:pic>
      <p:sp>
        <p:nvSpPr>
          <p:cNvPr id="33" name="Rectangle 32"/>
          <p:cNvSpPr/>
          <p:nvPr/>
        </p:nvSpPr>
        <p:spPr>
          <a:xfrm>
            <a:off x="352950" y="1263216"/>
            <a:ext cx="4056047" cy="369332"/>
          </a:xfrm>
          <a:prstGeom prst="rect">
            <a:avLst/>
          </a:prstGeom>
        </p:spPr>
        <p:txBody>
          <a:bodyPr wrap="none">
            <a:spAutoFit/>
          </a:bodyPr>
          <a:lstStyle/>
          <a:p>
            <a:r>
              <a:rPr lang="en-US" altLang="zh-TW" dirty="0"/>
              <a:t>Views/Monitor/</a:t>
            </a:r>
            <a:r>
              <a:rPr lang="zh-TW" altLang="en-US" dirty="0"/>
              <a:t>IoTHubReceiver.cshtml</a:t>
            </a:r>
            <a:endParaRPr lang="zh-TW" altLang="en-US" dirty="0"/>
          </a:p>
        </p:txBody>
      </p:sp>
      <p:grpSp>
        <p:nvGrpSpPr>
          <p:cNvPr id="2" name="Group 1"/>
          <p:cNvGrpSpPr/>
          <p:nvPr/>
        </p:nvGrpSpPr>
        <p:grpSpPr>
          <a:xfrm>
            <a:off x="1280748" y="2971005"/>
            <a:ext cx="9409186" cy="1600995"/>
            <a:chOff x="1280748" y="2971005"/>
            <a:chExt cx="9409186" cy="1600995"/>
          </a:xfrm>
        </p:grpSpPr>
        <p:sp>
          <p:nvSpPr>
            <p:cNvPr id="31" name="Rectangle 30"/>
            <p:cNvSpPr/>
            <p:nvPr/>
          </p:nvSpPr>
          <p:spPr bwMode="auto">
            <a:xfrm>
              <a:off x="1280748" y="3159696"/>
              <a:ext cx="6732036" cy="1412304"/>
            </a:xfrm>
            <a:prstGeom prst="rect">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grpSp>
          <p:nvGrpSpPr>
            <p:cNvPr id="19" name="Group 18"/>
            <p:cNvGrpSpPr/>
            <p:nvPr/>
          </p:nvGrpSpPr>
          <p:grpSpPr>
            <a:xfrm>
              <a:off x="6054251" y="2971005"/>
              <a:ext cx="4635683" cy="517065"/>
              <a:chOff x="5948314" y="1886771"/>
              <a:chExt cx="3893270" cy="517065"/>
            </a:xfrm>
          </p:grpSpPr>
          <p:sp>
            <p:nvSpPr>
              <p:cNvPr id="20" name="Rectangle 19"/>
              <p:cNvSpPr/>
              <p:nvPr/>
            </p:nvSpPr>
            <p:spPr bwMode="auto">
              <a:xfrm>
                <a:off x="5976595" y="1934026"/>
                <a:ext cx="3864989" cy="40382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sp>
            <p:nvSpPr>
              <p:cNvPr id="21" name="TextBox 20"/>
              <p:cNvSpPr txBox="1"/>
              <p:nvPr/>
            </p:nvSpPr>
            <p:spPr>
              <a:xfrm>
                <a:off x="5948314" y="1886771"/>
                <a:ext cx="2705698" cy="517065"/>
              </a:xfrm>
              <a:prstGeom prst="rect">
                <a:avLst/>
              </a:prstGeom>
              <a:noFill/>
            </p:spPr>
            <p:txBody>
              <a:bodyPr wrap="none" lIns="182880" tIns="146304" rIns="182880" bIns="146304" rtlCol="0">
                <a:spAutoFit/>
              </a:bodyPr>
              <a:lstStyle/>
              <a:p>
                <a:pPr>
                  <a:lnSpc>
                    <a:spcPct val="90000"/>
                  </a:lnSpc>
                  <a:spcAft>
                    <a:spcPts val="600"/>
                  </a:spcAft>
                </a:pPr>
                <a:r>
                  <a:rPr lang="en-US" altLang="zh-TW" sz="1600" dirty="0">
                    <a:solidFill>
                      <a:schemeClr val="bg1"/>
                    </a:solidFill>
                  </a:rPr>
                  <a:t>5. Receive message from Server</a:t>
                </a:r>
                <a:endParaRPr lang="zh-TW" altLang="en-US" sz="1600" dirty="0" err="1">
                  <a:solidFill>
                    <a:schemeClr val="bg1"/>
                  </a:solidFill>
                </a:endParaRPr>
              </a:p>
            </p:txBody>
          </p:sp>
        </p:grpSp>
      </p:grpSp>
      <p:pic>
        <p:nvPicPr>
          <p:cNvPr id="22" name="Picture 21"/>
          <p:cNvPicPr>
            <a:picLocks noChangeAspect="1"/>
          </p:cNvPicPr>
          <p:nvPr/>
        </p:nvPicPr>
        <p:blipFill>
          <a:blip r:embed="rId4"/>
          <a:stretch>
            <a:fillRect/>
          </a:stretch>
        </p:blipFill>
        <p:spPr>
          <a:xfrm>
            <a:off x="9768396" y="204677"/>
            <a:ext cx="2222672" cy="1361637"/>
          </a:xfrm>
          <a:prstGeom prst="rect">
            <a:avLst/>
          </a:prstGeom>
        </p:spPr>
      </p:pic>
    </p:spTree>
    <p:extLst>
      <p:ext uri="{BB962C8B-B14F-4D97-AF65-F5344CB8AC3E}">
        <p14:creationId xmlns:p14="http://schemas.microsoft.com/office/powerpoint/2010/main" val="4059932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sz="4400" dirty="0" err="1"/>
              <a:t>SignalR</a:t>
            </a:r>
            <a:r>
              <a:rPr lang="en-US" altLang="zh-TW" sz="4400" dirty="0"/>
              <a:t> Message: </a:t>
            </a:r>
            <a:r>
              <a:rPr lang="en-US" altLang="zh-TW" sz="4400" dirty="0" err="1"/>
              <a:t>HeartBeat</a:t>
            </a:r>
            <a:endParaRPr lang="zh-TW" altLang="en-US" dirty="0"/>
          </a:p>
        </p:txBody>
      </p:sp>
      <p:pic>
        <p:nvPicPr>
          <p:cNvPr id="2" name="Picture 1"/>
          <p:cNvPicPr>
            <a:picLocks noChangeAspect="1"/>
          </p:cNvPicPr>
          <p:nvPr/>
        </p:nvPicPr>
        <p:blipFill>
          <a:blip r:embed="rId3"/>
          <a:stretch>
            <a:fillRect/>
          </a:stretch>
        </p:blipFill>
        <p:spPr>
          <a:xfrm>
            <a:off x="702345" y="1784072"/>
            <a:ext cx="3732243" cy="2797356"/>
          </a:xfrm>
          <a:prstGeom prst="rect">
            <a:avLst/>
          </a:prstGeom>
          <a:ln>
            <a:solidFill>
              <a:schemeClr val="bg1">
                <a:lumMod val="50000"/>
              </a:schemeClr>
            </a:solidFill>
          </a:ln>
        </p:spPr>
      </p:pic>
      <p:pic>
        <p:nvPicPr>
          <p:cNvPr id="3" name="Picture 2"/>
          <p:cNvPicPr>
            <a:picLocks noChangeAspect="1"/>
          </p:cNvPicPr>
          <p:nvPr/>
        </p:nvPicPr>
        <p:blipFill>
          <a:blip r:embed="rId4"/>
          <a:stretch>
            <a:fillRect/>
          </a:stretch>
        </p:blipFill>
        <p:spPr>
          <a:xfrm>
            <a:off x="4949879" y="1387529"/>
            <a:ext cx="5781675" cy="2085975"/>
          </a:xfrm>
          <a:prstGeom prst="rect">
            <a:avLst/>
          </a:prstGeom>
        </p:spPr>
      </p:pic>
      <p:pic>
        <p:nvPicPr>
          <p:cNvPr id="6" name="Picture 5"/>
          <p:cNvPicPr>
            <a:picLocks noChangeAspect="1"/>
          </p:cNvPicPr>
          <p:nvPr/>
        </p:nvPicPr>
        <p:blipFill>
          <a:blip r:embed="rId5"/>
          <a:stretch>
            <a:fillRect/>
          </a:stretch>
        </p:blipFill>
        <p:spPr>
          <a:xfrm>
            <a:off x="4949879" y="3671857"/>
            <a:ext cx="5953125" cy="2095500"/>
          </a:xfrm>
          <a:prstGeom prst="rect">
            <a:avLst/>
          </a:prstGeom>
        </p:spPr>
      </p:pic>
    </p:spTree>
    <p:extLst>
      <p:ext uri="{BB962C8B-B14F-4D97-AF65-F5344CB8AC3E}">
        <p14:creationId xmlns:p14="http://schemas.microsoft.com/office/powerpoint/2010/main" val="50703497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PC2016">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6" id="{AE6DD888-A72D-46E4-B133-1E905D6E76AD}" vid="{96CDA8F5-462B-4DBD-8496-1FF19EF3EDD4}"/>
    </a:ext>
  </a:extLst>
</a:theme>
</file>

<file path=ppt/theme/theme10.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1.xml><?xml version="1.0" encoding="utf-8"?>
<a:theme xmlns:a="http://schemas.openxmlformats.org/drawingml/2006/main" name="3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7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6.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1_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COLOR TEMPLATE">
  <a:themeElements>
    <a:clrScheme name="MSVID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potx" id="{38307E72-3F2E-43F6-89EA-DBDC21F3BD9A}" vid="{D5CA51E7-3558-43F7-BFA1-ED495B82E4B7}"/>
    </a:ext>
  </a:extLst>
</a:theme>
</file>

<file path=ppt/theme/theme9.xml><?xml version="1.0" encoding="utf-8"?>
<a:theme xmlns:a="http://schemas.openxmlformats.org/drawingml/2006/main" name="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CECEFB3E0A9A4BBFD2DD37E9D0963B" ma:contentTypeVersion="8" ma:contentTypeDescription="Create a new document." ma:contentTypeScope="" ma:versionID="ada085ff8c29ea326a596c64ec16e7d2">
  <xsd:schema xmlns:xsd="http://www.w3.org/2001/XMLSchema" xmlns:xs="http://www.w3.org/2001/XMLSchema" xmlns:p="http://schemas.microsoft.com/office/2006/metadata/properties" xmlns:ns1="http://schemas.microsoft.com/sharepoint/v3" xmlns:ns2="60a3e4eb-c306-4fe6-aff7-b046eed05823" xmlns:ns3="abddecb2-b6dc-4f3e-b78b-6cc368085734" targetNamespace="http://schemas.microsoft.com/office/2006/metadata/properties" ma:root="true" ma:fieldsID="dffe67dfe7b6d0053ffb1de659975ff7" ns1:_="" ns2:_="" ns3:_="">
    <xsd:import namespace="http://schemas.microsoft.com/sharepoint/v3"/>
    <xsd:import namespace="60a3e4eb-c306-4fe6-aff7-b046eed05823"/>
    <xsd:import namespace="abddecb2-b6dc-4f3e-b78b-6cc368085734"/>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a3e4eb-c306-4fe6-aff7-b046eed058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bddecb2-b6dc-4f3e-b78b-6cc36808573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AD13A5-7164-4636-869F-ABAA0D6EE063}">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6d43041c-b26d-434e-9e55-1cfb9192bf3d"/>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4299FDC1-F9EB-4922-B359-81C2A470446B}"/>
</file>

<file path=customXml/itemProps3.xml><?xml version="1.0" encoding="utf-8"?>
<ds:datastoreItem xmlns:ds="http://schemas.openxmlformats.org/officeDocument/2006/customXml" ds:itemID="{F6E8447B-1794-43EF-8F97-42CB69CCE3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11569</TotalTime>
  <Words>888</Words>
  <Application>Microsoft Office PowerPoint</Application>
  <PresentationFormat>Widescreen</PresentationFormat>
  <Paragraphs>166</Paragraphs>
  <Slides>17</Slides>
  <Notes>17</Notes>
  <HiddenSlides>0</HiddenSlides>
  <MMClips>0</MMClips>
  <ScaleCrop>false</ScaleCrop>
  <HeadingPairs>
    <vt:vector size="8" baseType="variant">
      <vt:variant>
        <vt:lpstr>Fonts Used</vt:lpstr>
      </vt:variant>
      <vt:variant>
        <vt:i4>14</vt:i4>
      </vt:variant>
      <vt:variant>
        <vt:lpstr>Theme</vt:lpstr>
      </vt:variant>
      <vt:variant>
        <vt:i4>12</vt:i4>
      </vt:variant>
      <vt:variant>
        <vt:lpstr>Embedded OLE Servers</vt:lpstr>
      </vt:variant>
      <vt:variant>
        <vt:i4>1</vt:i4>
      </vt:variant>
      <vt:variant>
        <vt:lpstr>Slide Titles</vt:lpstr>
      </vt:variant>
      <vt:variant>
        <vt:i4>17</vt:i4>
      </vt:variant>
    </vt:vector>
  </HeadingPairs>
  <TitlesOfParts>
    <vt:vector size="44" baseType="lpstr">
      <vt:lpstr>Avenir LT Pro 45 Book</vt:lpstr>
      <vt:lpstr>ＭＳ Ｐゴシック</vt:lpstr>
      <vt:lpstr>Segoe Pro</vt:lpstr>
      <vt:lpstr>Segoe Pro Light</vt:lpstr>
      <vt:lpstr>新細明體</vt:lpstr>
      <vt:lpstr>Arial</vt:lpstr>
      <vt:lpstr>Calibri</vt:lpstr>
      <vt:lpstr>Consolas</vt:lpstr>
      <vt:lpstr>Segoe UI</vt:lpstr>
      <vt:lpstr>Segoe UI Light</vt:lpstr>
      <vt:lpstr>Segoe UI Semibold</vt:lpstr>
      <vt:lpstr>Segoe UI Semilight</vt:lpstr>
      <vt:lpstr>Webdings</vt:lpstr>
      <vt:lpstr>Wingdings</vt:lpstr>
      <vt:lpstr>WPC2016</vt:lpstr>
      <vt:lpstr>Server and Cloud 2013</vt:lpstr>
      <vt:lpstr>1_COLOR TEMPLATE</vt:lpstr>
      <vt:lpstr>7_3-30680_Worldwide Partner Conference 2015 </vt:lpstr>
      <vt:lpstr>1_Windows Azure</vt:lpstr>
      <vt:lpstr>1_5-30629_Build_Template_WHITE</vt:lpstr>
      <vt:lpstr>1_Server and Cloud 2013</vt:lpstr>
      <vt:lpstr>2_COLOR TEMPLATE</vt:lpstr>
      <vt:lpstr>FY17 EMPOWER Campaign Theme</vt:lpstr>
      <vt:lpstr>3-30410_WPC_Breakout_Template_16x9</vt:lpstr>
      <vt:lpstr>3_COLOR TEMPLATE</vt:lpstr>
      <vt:lpstr>5-50033_TR23_BO_CT_Template</vt:lpstr>
      <vt:lpstr>think-cell Slide</vt:lpstr>
      <vt:lpstr>Connected Device Studio  Skill Transfer Workshop </vt:lpstr>
      <vt:lpstr>Content</vt:lpstr>
      <vt:lpstr>Architecture</vt:lpstr>
      <vt:lpstr>SignalR &amp; Message</vt:lpstr>
      <vt:lpstr>Map Signal Hub Group to Company</vt:lpstr>
      <vt:lpstr>Code on HTML + JavaScript </vt:lpstr>
      <vt:lpstr>Code on ASP.NET MVC</vt:lpstr>
      <vt:lpstr>Code on HTML + JavaScript </vt:lpstr>
      <vt:lpstr>SignalR Message: HeartBeat</vt:lpstr>
      <vt:lpstr>HeartBeat Sender </vt:lpstr>
      <vt:lpstr>Message Feed In Web API</vt:lpstr>
      <vt:lpstr>Heartbeat, Message and Alarm</vt:lpstr>
      <vt:lpstr>SignalR Pages </vt:lpstr>
      <vt:lpstr>Scale SignalR with Redis Cache </vt:lpstr>
      <vt:lpstr>Config SignalR with Redis Cache </vt:lpstr>
      <vt:lpstr>Data broadcasting to multiple SignalR Hubs </vt:lpstr>
      <vt:lpstr>Section 2 SignalR and Message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Certified for IoT</dc:title>
  <dc:creator>Molly He</dc:creator>
  <cp:lastModifiedBy>Kevin Kao</cp:lastModifiedBy>
  <cp:revision>656</cp:revision>
  <dcterms:created xsi:type="dcterms:W3CDTF">2016-10-18T07:42:08Z</dcterms:created>
  <dcterms:modified xsi:type="dcterms:W3CDTF">2017-06-13T14:19:13Z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0x010100A0CECEFB3E0A9A4BBFD2DD37E9D0963B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kevika@microsoft.com</vt:lpwstr>
  </property>
  <property fmtid="{D5CDD505-2E9C-101B-9397-08002B2CF9AE}" pid="7" name="MSIP_Label_f42aa342-8706-4288-bd11-ebb85995028c_SetDate">
    <vt:lpwstr>2017-05-02T23:09:07.8022786+08:00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